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0" r:id="rId3"/>
    <p:sldId id="291" r:id="rId4"/>
    <p:sldId id="308" r:id="rId5"/>
    <p:sldId id="297" r:id="rId6"/>
    <p:sldId id="298" r:id="rId7"/>
    <p:sldId id="299" r:id="rId8"/>
    <p:sldId id="325" r:id="rId9"/>
    <p:sldId id="324" r:id="rId10"/>
    <p:sldId id="326" r:id="rId11"/>
    <p:sldId id="327" r:id="rId12"/>
    <p:sldId id="323" r:id="rId13"/>
    <p:sldId id="328" r:id="rId14"/>
    <p:sldId id="300" r:id="rId15"/>
    <p:sldId id="301" r:id="rId16"/>
    <p:sldId id="302" r:id="rId17"/>
    <p:sldId id="303" r:id="rId18"/>
    <p:sldId id="304" r:id="rId19"/>
    <p:sldId id="305" r:id="rId20"/>
    <p:sldId id="306" r:id="rId21"/>
    <p:sldId id="316" r:id="rId22"/>
    <p:sldId id="307" r:id="rId23"/>
    <p:sldId id="309" r:id="rId24"/>
    <p:sldId id="310" r:id="rId25"/>
    <p:sldId id="311" r:id="rId26"/>
    <p:sldId id="312" r:id="rId27"/>
    <p:sldId id="313" r:id="rId28"/>
    <p:sldId id="314" r:id="rId29"/>
    <p:sldId id="315" r:id="rId30"/>
    <p:sldId id="317" r:id="rId31"/>
    <p:sldId id="318" r:id="rId32"/>
    <p:sldId id="319" r:id="rId33"/>
    <p:sldId id="320" r:id="rId34"/>
    <p:sldId id="337" r:id="rId35"/>
    <p:sldId id="331" r:id="rId36"/>
    <p:sldId id="332" r:id="rId37"/>
    <p:sldId id="333" r:id="rId38"/>
    <p:sldId id="334" r:id="rId39"/>
    <p:sldId id="335" r:id="rId40"/>
    <p:sldId id="321" r:id="rId41"/>
    <p:sldId id="336" r:id="rId42"/>
    <p:sldId id="288" r:id="rId43"/>
    <p:sldId id="289" r:id="rId44"/>
    <p:sldId id="338" r:id="rId45"/>
    <p:sldId id="322" r:id="rId46"/>
    <p:sldId id="329" r:id="rId47"/>
    <p:sldId id="330" r:id="rId48"/>
    <p:sldId id="292" r:id="rId49"/>
    <p:sldId id="293" r:id="rId50"/>
    <p:sldId id="294" r:id="rId51"/>
    <p:sldId id="295" r:id="rId52"/>
    <p:sldId id="29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F3235A-42BD-4165-9DE6-C6DAAD19A7F6}"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F82C0B-8664-4B45-828D-E9DD0D431531}" type="slidenum">
              <a:rPr lang="en-US" smtClean="0"/>
              <a:t>‹#›</a:t>
            </a:fld>
            <a:endParaRPr lang="en-US"/>
          </a:p>
        </p:txBody>
      </p:sp>
    </p:spTree>
    <p:extLst>
      <p:ext uri="{BB962C8B-B14F-4D97-AF65-F5344CB8AC3E}">
        <p14:creationId xmlns:p14="http://schemas.microsoft.com/office/powerpoint/2010/main" val="3156850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F3235A-42BD-4165-9DE6-C6DAAD19A7F6}"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F82C0B-8664-4B45-828D-E9DD0D431531}" type="slidenum">
              <a:rPr lang="en-US" smtClean="0"/>
              <a:t>‹#›</a:t>
            </a:fld>
            <a:endParaRPr lang="en-US"/>
          </a:p>
        </p:txBody>
      </p:sp>
    </p:spTree>
    <p:extLst>
      <p:ext uri="{BB962C8B-B14F-4D97-AF65-F5344CB8AC3E}">
        <p14:creationId xmlns:p14="http://schemas.microsoft.com/office/powerpoint/2010/main" val="74754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F3235A-42BD-4165-9DE6-C6DAAD19A7F6}"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F82C0B-8664-4B45-828D-E9DD0D431531}" type="slidenum">
              <a:rPr lang="en-US" smtClean="0"/>
              <a:t>‹#›</a:t>
            </a:fld>
            <a:endParaRPr lang="en-US"/>
          </a:p>
        </p:txBody>
      </p:sp>
    </p:spTree>
    <p:extLst>
      <p:ext uri="{BB962C8B-B14F-4D97-AF65-F5344CB8AC3E}">
        <p14:creationId xmlns:p14="http://schemas.microsoft.com/office/powerpoint/2010/main" val="3349122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F3235A-42BD-4165-9DE6-C6DAAD19A7F6}"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F82C0B-8664-4B45-828D-E9DD0D431531}" type="slidenum">
              <a:rPr lang="en-US" smtClean="0"/>
              <a:t>‹#›</a:t>
            </a:fld>
            <a:endParaRPr lang="en-US"/>
          </a:p>
        </p:txBody>
      </p:sp>
    </p:spTree>
    <p:extLst>
      <p:ext uri="{BB962C8B-B14F-4D97-AF65-F5344CB8AC3E}">
        <p14:creationId xmlns:p14="http://schemas.microsoft.com/office/powerpoint/2010/main" val="3841164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AF3235A-42BD-4165-9DE6-C6DAAD19A7F6}"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F82C0B-8664-4B45-828D-E9DD0D431531}" type="slidenum">
              <a:rPr lang="en-US" smtClean="0"/>
              <a:t>‹#›</a:t>
            </a:fld>
            <a:endParaRPr lang="en-US"/>
          </a:p>
        </p:txBody>
      </p:sp>
    </p:spTree>
    <p:extLst>
      <p:ext uri="{BB962C8B-B14F-4D97-AF65-F5344CB8AC3E}">
        <p14:creationId xmlns:p14="http://schemas.microsoft.com/office/powerpoint/2010/main" val="415393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F3235A-42BD-4165-9DE6-C6DAAD19A7F6}"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F82C0B-8664-4B45-828D-E9DD0D431531}" type="slidenum">
              <a:rPr lang="en-US" smtClean="0"/>
              <a:t>‹#›</a:t>
            </a:fld>
            <a:endParaRPr lang="en-US"/>
          </a:p>
        </p:txBody>
      </p:sp>
    </p:spTree>
    <p:extLst>
      <p:ext uri="{BB962C8B-B14F-4D97-AF65-F5344CB8AC3E}">
        <p14:creationId xmlns:p14="http://schemas.microsoft.com/office/powerpoint/2010/main" val="1106958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F3235A-42BD-4165-9DE6-C6DAAD19A7F6}" type="datetimeFigureOut">
              <a:rPr lang="en-US" smtClean="0"/>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F82C0B-8664-4B45-828D-E9DD0D431531}" type="slidenum">
              <a:rPr lang="en-US" smtClean="0"/>
              <a:t>‹#›</a:t>
            </a:fld>
            <a:endParaRPr lang="en-US"/>
          </a:p>
        </p:txBody>
      </p:sp>
    </p:spTree>
    <p:extLst>
      <p:ext uri="{BB962C8B-B14F-4D97-AF65-F5344CB8AC3E}">
        <p14:creationId xmlns:p14="http://schemas.microsoft.com/office/powerpoint/2010/main" val="3397076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F3235A-42BD-4165-9DE6-C6DAAD19A7F6}" type="datetimeFigureOut">
              <a:rPr lang="en-US" smtClean="0"/>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F82C0B-8664-4B45-828D-E9DD0D431531}" type="slidenum">
              <a:rPr lang="en-US" smtClean="0"/>
              <a:t>‹#›</a:t>
            </a:fld>
            <a:endParaRPr lang="en-US"/>
          </a:p>
        </p:txBody>
      </p:sp>
    </p:spTree>
    <p:extLst>
      <p:ext uri="{BB962C8B-B14F-4D97-AF65-F5344CB8AC3E}">
        <p14:creationId xmlns:p14="http://schemas.microsoft.com/office/powerpoint/2010/main" val="215835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F3235A-42BD-4165-9DE6-C6DAAD19A7F6}" type="datetimeFigureOut">
              <a:rPr lang="en-US" smtClean="0"/>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F82C0B-8664-4B45-828D-E9DD0D431531}" type="slidenum">
              <a:rPr lang="en-US" smtClean="0"/>
              <a:t>‹#›</a:t>
            </a:fld>
            <a:endParaRPr lang="en-US"/>
          </a:p>
        </p:txBody>
      </p:sp>
    </p:spTree>
    <p:extLst>
      <p:ext uri="{BB962C8B-B14F-4D97-AF65-F5344CB8AC3E}">
        <p14:creationId xmlns:p14="http://schemas.microsoft.com/office/powerpoint/2010/main" val="341419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AF3235A-42BD-4165-9DE6-C6DAAD19A7F6}"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F82C0B-8664-4B45-828D-E9DD0D431531}" type="slidenum">
              <a:rPr lang="en-US" smtClean="0"/>
              <a:t>‹#›</a:t>
            </a:fld>
            <a:endParaRPr lang="en-US"/>
          </a:p>
        </p:txBody>
      </p:sp>
    </p:spTree>
    <p:extLst>
      <p:ext uri="{BB962C8B-B14F-4D97-AF65-F5344CB8AC3E}">
        <p14:creationId xmlns:p14="http://schemas.microsoft.com/office/powerpoint/2010/main" val="2849909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AF3235A-42BD-4165-9DE6-C6DAAD19A7F6}"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F82C0B-8664-4B45-828D-E9DD0D431531}" type="slidenum">
              <a:rPr lang="en-US" smtClean="0"/>
              <a:t>‹#›</a:t>
            </a:fld>
            <a:endParaRPr lang="en-US"/>
          </a:p>
        </p:txBody>
      </p:sp>
    </p:spTree>
    <p:extLst>
      <p:ext uri="{BB962C8B-B14F-4D97-AF65-F5344CB8AC3E}">
        <p14:creationId xmlns:p14="http://schemas.microsoft.com/office/powerpoint/2010/main" val="3244703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F3235A-42BD-4165-9DE6-C6DAAD19A7F6}" type="datetimeFigureOut">
              <a:rPr lang="en-US" smtClean="0"/>
              <a:t>3/18/2024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F82C0B-8664-4B45-828D-E9DD0D431531}" type="slidenum">
              <a:rPr lang="en-US" smtClean="0"/>
              <a:t>‹#›</a:t>
            </a:fld>
            <a:endParaRPr lang="en-US"/>
          </a:p>
        </p:txBody>
      </p:sp>
    </p:spTree>
    <p:extLst>
      <p:ext uri="{BB962C8B-B14F-4D97-AF65-F5344CB8AC3E}">
        <p14:creationId xmlns:p14="http://schemas.microsoft.com/office/powerpoint/2010/main" val="359289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javatpoint.com/c-sharp-tutorial" TargetMode="External"/><Relationship Id="rId2" Type="http://schemas.openxmlformats.org/officeDocument/2006/relationships/hyperlink" Target="https://www.javatpoint.com/java-tutorial" TargetMode="External"/><Relationship Id="rId1" Type="http://schemas.openxmlformats.org/officeDocument/2006/relationships/slideLayout" Target="../slideLayouts/slideLayout2.xml"/><Relationship Id="rId6" Type="http://schemas.openxmlformats.org/officeDocument/2006/relationships/hyperlink" Target="https://www.javatpoint.com/cpp-tutorial" TargetMode="External"/><Relationship Id="rId5" Type="http://schemas.openxmlformats.org/officeDocument/2006/relationships/hyperlink" Target="https://www.javatpoint.com/python-tutorial" TargetMode="External"/><Relationship Id="rId4" Type="http://schemas.openxmlformats.org/officeDocument/2006/relationships/hyperlink" Target="https://www.javatpoint.com/php-tutoria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javatpoint.com/inheritance-in-java" TargetMode="External"/><Relationship Id="rId2" Type="http://schemas.openxmlformats.org/officeDocument/2006/relationships/hyperlink" Target="https://www.javatpoint.com/object-and-class-in-java" TargetMode="External"/><Relationship Id="rId1" Type="http://schemas.openxmlformats.org/officeDocument/2006/relationships/slideLayout" Target="../slideLayouts/slideLayout2.xml"/><Relationship Id="rId6" Type="http://schemas.openxmlformats.org/officeDocument/2006/relationships/hyperlink" Target="https://www.javatpoint.com/encapsulation" TargetMode="External"/><Relationship Id="rId5" Type="http://schemas.openxmlformats.org/officeDocument/2006/relationships/hyperlink" Target="https://www.javatpoint.com/abstract-class-in-java" TargetMode="External"/><Relationship Id="rId4" Type="http://schemas.openxmlformats.org/officeDocument/2006/relationships/hyperlink" Target="https://www.javatpoint.com/runtime-polymorphism-in-java"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programiz.com/java-programming/inheritanc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digitalocean.com/community/tutorials/what-is-abstraction-in-oops#2-abstraction-in-real-life" TargetMode="External"/><Relationship Id="rId2" Type="http://schemas.openxmlformats.org/officeDocument/2006/relationships/hyperlink" Target="https://www.digitalocean.com/community/tutorials/what-is-abstraction-in-oops#1-what-is-abstracti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igitalocean.com/community/tutorials/what-is-abstraction-in-oops#4-what-are-the-different-types-of-abstraction" TargetMode="External"/><Relationship Id="rId2" Type="http://schemas.openxmlformats.org/officeDocument/2006/relationships/hyperlink" Target="https://www.digitalocean.com/community/tutorials/what-is-abstraction-in-oops#3-abstraction-in-oops" TargetMode="External"/><Relationship Id="rId1" Type="http://schemas.openxmlformats.org/officeDocument/2006/relationships/slideLayout" Target="../slideLayouts/slideLayout2.xml"/><Relationship Id="rId4" Type="http://schemas.openxmlformats.org/officeDocument/2006/relationships/hyperlink" Target="https://www.digitalocean.com/community/tutorials/what-is-abstraction-in-oops#4-1-data-abstraction"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digitalocean.com/community/tutorials/what-is-abstraction-in-oops#4-2-process-abstract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a:extLst>
              <a:ext uri="{FF2B5EF4-FFF2-40B4-BE49-F238E27FC236}">
                <a16:creationId xmlns:a16="http://schemas.microsoft.com/office/drawing/2014/main" id="{C9B8D36A-A17B-4229-9AED-3DDB324633DC}"/>
              </a:ext>
            </a:extLst>
          </p:cNvPr>
          <p:cNvPicPr>
            <a:picLocks noChangeAspect="1"/>
          </p:cNvPicPr>
          <p:nvPr/>
        </p:nvPicPr>
        <p:blipFill rotWithShape="1">
          <a:blip r:embed="rId2">
            <a:extLst>
              <a:ext uri="{28A0092B-C50C-407E-A947-70E740481C1C}">
                <a14:useLocalDpi xmlns:a14="http://schemas.microsoft.com/office/drawing/2010/main" val="0"/>
              </a:ext>
            </a:extLst>
          </a:blip>
          <a:srcRect t="1944" b="23055"/>
          <a:stretch/>
        </p:blipFill>
        <p:spPr>
          <a:xfrm>
            <a:off x="0" y="0"/>
            <a:ext cx="12192000" cy="6858000"/>
          </a:xfrm>
          <a:prstGeom prst="rect">
            <a:avLst/>
          </a:prstGeom>
        </p:spPr>
      </p:pic>
      <p:sp>
        <p:nvSpPr>
          <p:cNvPr id="107" name="Rectangle 106">
            <a:extLst>
              <a:ext uri="{FF2B5EF4-FFF2-40B4-BE49-F238E27FC236}">
                <a16:creationId xmlns:a16="http://schemas.microsoft.com/office/drawing/2014/main" id="{F91000B5-A907-4A2E-97A1-0B580206DCC5}"/>
              </a:ext>
            </a:extLst>
          </p:cNvPr>
          <p:cNvSpPr/>
          <p:nvPr/>
        </p:nvSpPr>
        <p:spPr>
          <a:xfrm>
            <a:off x="1" y="1"/>
            <a:ext cx="12191999" cy="6857999"/>
          </a:xfrm>
          <a:prstGeom prst="rect">
            <a:avLst/>
          </a:prstGeom>
          <a:gradFill flip="none" rotWithShape="1">
            <a:gsLst>
              <a:gs pos="30000">
                <a:schemeClr val="bg1"/>
              </a:gs>
              <a:gs pos="79000">
                <a:schemeClr val="bg1">
                  <a:alpha val="8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98BEF0C-953A-4F76-8BCD-3DD3A5BDE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r="7571"/>
          <a:stretch/>
        </p:blipFill>
        <p:spPr>
          <a:xfrm>
            <a:off x="1" y="0"/>
            <a:ext cx="5541282" cy="6858000"/>
          </a:xfrm>
          <a:prstGeom prst="rect">
            <a:avLst/>
          </a:prstGeom>
        </p:spPr>
      </p:pic>
      <p:sp>
        <p:nvSpPr>
          <p:cNvPr id="61" name="Rectangle 60">
            <a:extLst>
              <a:ext uri="{FF2B5EF4-FFF2-40B4-BE49-F238E27FC236}">
                <a16:creationId xmlns:a16="http://schemas.microsoft.com/office/drawing/2014/main" id="{838B227F-3B2F-43F9-9B12-538377B0048B}"/>
              </a:ext>
            </a:extLst>
          </p:cNvPr>
          <p:cNvSpPr/>
          <p:nvPr/>
        </p:nvSpPr>
        <p:spPr>
          <a:xfrm>
            <a:off x="0" y="0"/>
            <a:ext cx="5519057" cy="6858000"/>
          </a:xfrm>
          <a:prstGeom prst="rect">
            <a:avLst/>
          </a:prstGeom>
          <a:gradFill flip="none" rotWithShape="1">
            <a:gsLst>
              <a:gs pos="0">
                <a:srgbClr val="1E1918">
                  <a:alpha val="50000"/>
                </a:srgbClr>
              </a:gs>
              <a:gs pos="100000">
                <a:srgbClr val="1E1918">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grpSp>
        <p:nvGrpSpPr>
          <p:cNvPr id="17" name="Group 16">
            <a:extLst>
              <a:ext uri="{FF2B5EF4-FFF2-40B4-BE49-F238E27FC236}">
                <a16:creationId xmlns:a16="http://schemas.microsoft.com/office/drawing/2014/main" id="{6566D2E7-234C-4E45-B872-160EDF756FCD}"/>
              </a:ext>
            </a:extLst>
          </p:cNvPr>
          <p:cNvGrpSpPr/>
          <p:nvPr/>
        </p:nvGrpSpPr>
        <p:grpSpPr>
          <a:xfrm>
            <a:off x="259089" y="158597"/>
            <a:ext cx="3037233" cy="6306458"/>
            <a:chOff x="2093835" y="275771"/>
            <a:chExt cx="3037233" cy="6306458"/>
          </a:xfrm>
        </p:grpSpPr>
        <p:pic>
          <p:nvPicPr>
            <p:cNvPr id="9" name="Picture 8">
              <a:extLst>
                <a:ext uri="{FF2B5EF4-FFF2-40B4-BE49-F238E27FC236}">
                  <a16:creationId xmlns:a16="http://schemas.microsoft.com/office/drawing/2014/main" id="{9BAD396D-A8F8-4D2E-82E2-841B2EC1D31E}"/>
                </a:ext>
              </a:extLst>
            </p:cNvPr>
            <p:cNvPicPr>
              <a:picLocks noChangeAspect="1"/>
            </p:cNvPicPr>
            <p:nvPr/>
          </p:nvPicPr>
          <p:blipFill rotWithShape="1">
            <a:blip r:embed="rId5">
              <a:extLst>
                <a:ext uri="{28A0092B-C50C-407E-A947-70E740481C1C}">
                  <a14:useLocalDpi xmlns:a14="http://schemas.microsoft.com/office/drawing/2010/main" val="0"/>
                </a:ext>
              </a:extLst>
            </a:blip>
            <a:srcRect l="46495" t="30422" r="32457" b="29990"/>
            <a:stretch/>
          </p:blipFill>
          <p:spPr>
            <a:xfrm>
              <a:off x="2337070" y="1130300"/>
              <a:ext cx="2603500" cy="4648200"/>
            </a:xfrm>
            <a:custGeom>
              <a:avLst/>
              <a:gdLst>
                <a:gd name="connsiteX0" fmla="*/ 0 w 2603500"/>
                <a:gd name="connsiteY0" fmla="*/ 0 h 4648200"/>
                <a:gd name="connsiteX1" fmla="*/ 2603500 w 2603500"/>
                <a:gd name="connsiteY1" fmla="*/ 0 h 4648200"/>
                <a:gd name="connsiteX2" fmla="*/ 2603500 w 2603500"/>
                <a:gd name="connsiteY2" fmla="*/ 4648200 h 4648200"/>
                <a:gd name="connsiteX3" fmla="*/ 0 w 2603500"/>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2603500" h="4648200">
                  <a:moveTo>
                    <a:pt x="0" y="0"/>
                  </a:moveTo>
                  <a:lnTo>
                    <a:pt x="2603500" y="0"/>
                  </a:lnTo>
                  <a:lnTo>
                    <a:pt x="2603500" y="4648200"/>
                  </a:lnTo>
                  <a:lnTo>
                    <a:pt x="0" y="4648200"/>
                  </a:lnTo>
                  <a:close/>
                </a:path>
              </a:pathLst>
            </a:custGeom>
          </p:spPr>
        </p:pic>
        <p:grpSp>
          <p:nvGrpSpPr>
            <p:cNvPr id="16" name="Group 15">
              <a:extLst>
                <a:ext uri="{FF2B5EF4-FFF2-40B4-BE49-F238E27FC236}">
                  <a16:creationId xmlns:a16="http://schemas.microsoft.com/office/drawing/2014/main" id="{ECE89246-40B9-444F-8D03-63206BD68279}"/>
                </a:ext>
              </a:extLst>
            </p:cNvPr>
            <p:cNvGrpSpPr/>
            <p:nvPr/>
          </p:nvGrpSpPr>
          <p:grpSpPr>
            <a:xfrm>
              <a:off x="2093835" y="275771"/>
              <a:ext cx="3037233" cy="6306458"/>
              <a:chOff x="2093835" y="275771"/>
              <a:chExt cx="3037233" cy="6306458"/>
            </a:xfrm>
          </p:grpSpPr>
          <p:pic>
            <p:nvPicPr>
              <p:cNvPr id="4" name="Picture 3">
                <a:extLst>
                  <a:ext uri="{FF2B5EF4-FFF2-40B4-BE49-F238E27FC236}">
                    <a16:creationId xmlns:a16="http://schemas.microsoft.com/office/drawing/2014/main" id="{89417D26-55FE-4B1B-B9D7-6BABBA0272A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569" t="4021" r="20799" b="4021"/>
              <a:stretch/>
            </p:blipFill>
            <p:spPr>
              <a:xfrm>
                <a:off x="2093835" y="275771"/>
                <a:ext cx="3037233" cy="6306458"/>
              </a:xfrm>
              <a:prstGeom prst="rect">
                <a:avLst/>
              </a:prstGeom>
            </p:spPr>
          </p:pic>
          <p:sp>
            <p:nvSpPr>
              <p:cNvPr id="10" name="Freeform 5">
                <a:extLst>
                  <a:ext uri="{FF2B5EF4-FFF2-40B4-BE49-F238E27FC236}">
                    <a16:creationId xmlns:a16="http://schemas.microsoft.com/office/drawing/2014/main" id="{40F7E73B-EDF8-434B-9AE4-82DB7152D4B8}"/>
                  </a:ext>
                </a:extLst>
              </p:cNvPr>
              <p:cNvSpPr>
                <a:spLocks/>
              </p:cNvSpPr>
              <p:nvPr/>
            </p:nvSpPr>
            <p:spPr bwMode="auto">
              <a:xfrm>
                <a:off x="2337070" y="1130300"/>
                <a:ext cx="1959159" cy="3387264"/>
              </a:xfrm>
              <a:custGeom>
                <a:avLst/>
                <a:gdLst>
                  <a:gd name="T0" fmla="*/ 0 w 839"/>
                  <a:gd name="T1" fmla="*/ 2053 h 2053"/>
                  <a:gd name="T2" fmla="*/ 0 w 839"/>
                  <a:gd name="T3" fmla="*/ 0 h 2053"/>
                  <a:gd name="T4" fmla="*/ 839 w 839"/>
                  <a:gd name="T5" fmla="*/ 0 h 2053"/>
                  <a:gd name="T6" fmla="*/ 0 w 839"/>
                  <a:gd name="T7" fmla="*/ 2053 h 2053"/>
                </a:gdLst>
                <a:ahLst/>
                <a:cxnLst>
                  <a:cxn ang="0">
                    <a:pos x="T0" y="T1"/>
                  </a:cxn>
                  <a:cxn ang="0">
                    <a:pos x="T2" y="T3"/>
                  </a:cxn>
                  <a:cxn ang="0">
                    <a:pos x="T4" y="T5"/>
                  </a:cxn>
                  <a:cxn ang="0">
                    <a:pos x="T6" y="T7"/>
                  </a:cxn>
                </a:cxnLst>
                <a:rect l="0" t="0" r="r" b="b"/>
                <a:pathLst>
                  <a:path w="839" h="2053">
                    <a:moveTo>
                      <a:pt x="0" y="2053"/>
                    </a:moveTo>
                    <a:lnTo>
                      <a:pt x="0" y="0"/>
                    </a:lnTo>
                    <a:lnTo>
                      <a:pt x="839" y="0"/>
                    </a:lnTo>
                    <a:lnTo>
                      <a:pt x="0" y="2053"/>
                    </a:lnTo>
                    <a:close/>
                  </a:path>
                </a:pathLst>
              </a:custGeom>
              <a:gradFill flip="none" rotWithShape="1">
                <a:gsLst>
                  <a:gs pos="0">
                    <a:schemeClr val="bg1">
                      <a:alpha val="35000"/>
                    </a:schemeClr>
                  </a:gs>
                  <a:gs pos="100000">
                    <a:schemeClr val="bg1">
                      <a:alpha val="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2" name="TextBox 11">
            <a:extLst>
              <a:ext uri="{FF2B5EF4-FFF2-40B4-BE49-F238E27FC236}">
                <a16:creationId xmlns:a16="http://schemas.microsoft.com/office/drawing/2014/main" id="{81D0F128-D8C9-473F-82AF-0217CEEF3CC3}"/>
              </a:ext>
            </a:extLst>
          </p:cNvPr>
          <p:cNvSpPr txBox="1"/>
          <p:nvPr/>
        </p:nvSpPr>
        <p:spPr>
          <a:xfrm>
            <a:off x="5551498" y="123076"/>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Mobile Application Development</a:t>
            </a:r>
            <a:endParaRPr lang="en-US" sz="3600" b="1" dirty="0">
              <a:solidFill>
                <a:srgbClr val="32425C"/>
              </a:solidFill>
              <a:latin typeface="+mj-lt"/>
            </a:endParaRPr>
          </a:p>
        </p:txBody>
      </p:sp>
      <p:sp>
        <p:nvSpPr>
          <p:cNvPr id="13" name="TextBox 12">
            <a:extLst>
              <a:ext uri="{FF2B5EF4-FFF2-40B4-BE49-F238E27FC236}">
                <a16:creationId xmlns:a16="http://schemas.microsoft.com/office/drawing/2014/main" id="{A9AD557F-4C13-4247-A2C4-6DE5D3C64DED}"/>
              </a:ext>
            </a:extLst>
          </p:cNvPr>
          <p:cNvSpPr txBox="1"/>
          <p:nvPr/>
        </p:nvSpPr>
        <p:spPr>
          <a:xfrm>
            <a:off x="5556766" y="764811"/>
            <a:ext cx="2253566" cy="246221"/>
          </a:xfrm>
          <a:prstGeom prst="rect">
            <a:avLst/>
          </a:prstGeom>
          <a:noFill/>
        </p:spPr>
        <p:txBody>
          <a:bodyPr wrap="none" lIns="0" tIns="0" rIns="0" bIns="0" rtlCol="0">
            <a:spAutoFit/>
          </a:bodyPr>
          <a:lstStyle/>
          <a:p>
            <a:r>
              <a:rPr lang="en-US" sz="1600" dirty="0" smtClean="0">
                <a:solidFill>
                  <a:srgbClr val="32425C"/>
                </a:solidFill>
                <a:latin typeface="+mj-lt"/>
              </a:rPr>
              <a:t>Muhammad Ashraf Baloch</a:t>
            </a:r>
            <a:endParaRPr lang="en-US" sz="1600" dirty="0">
              <a:solidFill>
                <a:srgbClr val="32425C"/>
              </a:solidFill>
              <a:latin typeface="+mj-lt"/>
            </a:endParaRPr>
          </a:p>
        </p:txBody>
      </p:sp>
      <p:cxnSp>
        <p:nvCxnSpPr>
          <p:cNvPr id="15" name="Straight Connector 14">
            <a:extLst>
              <a:ext uri="{FF2B5EF4-FFF2-40B4-BE49-F238E27FC236}">
                <a16:creationId xmlns:a16="http://schemas.microsoft.com/office/drawing/2014/main" id="{4CBBC676-3AA4-458A-9BF4-43A931512C32}"/>
              </a:ext>
            </a:extLst>
          </p:cNvPr>
          <p:cNvCxnSpPr>
            <a:cxnSpLocks/>
          </p:cNvCxnSpPr>
          <p:nvPr/>
        </p:nvCxnSpPr>
        <p:spPr>
          <a:xfrm flipV="1">
            <a:off x="5551497" y="667178"/>
            <a:ext cx="3972748" cy="6598"/>
          </a:xfrm>
          <a:prstGeom prst="line">
            <a:avLst/>
          </a:prstGeom>
          <a:ln w="28575">
            <a:solidFill>
              <a:srgbClr val="00F66F"/>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04C0CA1E-882A-48FA-B437-442DB846047E}"/>
              </a:ext>
            </a:extLst>
          </p:cNvPr>
          <p:cNvGrpSpPr/>
          <p:nvPr/>
        </p:nvGrpSpPr>
        <p:grpSpPr>
          <a:xfrm>
            <a:off x="7531771" y="3500556"/>
            <a:ext cx="258763" cy="249237"/>
            <a:chOff x="6928904" y="3462337"/>
            <a:chExt cx="258763" cy="249237"/>
          </a:xfrm>
        </p:grpSpPr>
        <p:sp>
          <p:nvSpPr>
            <p:cNvPr id="67" name="Freeform 22">
              <a:extLst>
                <a:ext uri="{FF2B5EF4-FFF2-40B4-BE49-F238E27FC236}">
                  <a16:creationId xmlns:a16="http://schemas.microsoft.com/office/drawing/2014/main" id="{3AE63F2E-2F9B-4E2F-A2FA-BFF02E9A4D95}"/>
                </a:ext>
              </a:extLst>
            </p:cNvPr>
            <p:cNvSpPr>
              <a:spLocks/>
            </p:cNvSpPr>
            <p:nvPr/>
          </p:nvSpPr>
          <p:spPr bwMode="auto">
            <a:xfrm>
              <a:off x="6928904" y="3462337"/>
              <a:ext cx="258763" cy="147637"/>
            </a:xfrm>
            <a:custGeom>
              <a:avLst/>
              <a:gdLst>
                <a:gd name="T0" fmla="*/ 43 w 92"/>
                <a:gd name="T1" fmla="*/ 52 h 52"/>
                <a:gd name="T2" fmla="*/ 0 w 92"/>
                <a:gd name="T3" fmla="*/ 26 h 52"/>
                <a:gd name="T4" fmla="*/ 46 w 92"/>
                <a:gd name="T5" fmla="*/ 0 h 52"/>
                <a:gd name="T6" fmla="*/ 92 w 92"/>
                <a:gd name="T7" fmla="*/ 26 h 52"/>
                <a:gd name="T8" fmla="*/ 77 w 92"/>
                <a:gd name="T9" fmla="*/ 40 h 52"/>
              </a:gdLst>
              <a:ahLst/>
              <a:cxnLst>
                <a:cxn ang="0">
                  <a:pos x="T0" y="T1"/>
                </a:cxn>
                <a:cxn ang="0">
                  <a:pos x="T2" y="T3"/>
                </a:cxn>
                <a:cxn ang="0">
                  <a:pos x="T4" y="T5"/>
                </a:cxn>
                <a:cxn ang="0">
                  <a:pos x="T6" y="T7"/>
                </a:cxn>
                <a:cxn ang="0">
                  <a:pos x="T8" y="T9"/>
                </a:cxn>
              </a:cxnLst>
              <a:rect l="0" t="0" r="r" b="b"/>
              <a:pathLst>
                <a:path w="92" h="52">
                  <a:moveTo>
                    <a:pt x="43" y="52"/>
                  </a:moveTo>
                  <a:cubicBezTo>
                    <a:pt x="19" y="50"/>
                    <a:pt x="0" y="26"/>
                    <a:pt x="0" y="26"/>
                  </a:cubicBezTo>
                  <a:cubicBezTo>
                    <a:pt x="0" y="26"/>
                    <a:pt x="21" y="0"/>
                    <a:pt x="46" y="0"/>
                  </a:cubicBezTo>
                  <a:cubicBezTo>
                    <a:pt x="71" y="0"/>
                    <a:pt x="92" y="26"/>
                    <a:pt x="92" y="26"/>
                  </a:cubicBezTo>
                  <a:cubicBezTo>
                    <a:pt x="92" y="26"/>
                    <a:pt x="86" y="33"/>
                    <a:pt x="77" y="40"/>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Oval 23">
              <a:extLst>
                <a:ext uri="{FF2B5EF4-FFF2-40B4-BE49-F238E27FC236}">
                  <a16:creationId xmlns:a16="http://schemas.microsoft.com/office/drawing/2014/main" id="{7DD92DE7-0973-4465-B1DE-CA2449A98CE8}"/>
                </a:ext>
              </a:extLst>
            </p:cNvPr>
            <p:cNvSpPr>
              <a:spLocks noChangeArrowheads="1"/>
            </p:cNvSpPr>
            <p:nvPr/>
          </p:nvSpPr>
          <p:spPr bwMode="auto">
            <a:xfrm>
              <a:off x="7013042" y="3490912"/>
              <a:ext cx="88900" cy="90487"/>
            </a:xfrm>
            <a:prstGeom prst="ellipse">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24">
              <a:extLst>
                <a:ext uri="{FF2B5EF4-FFF2-40B4-BE49-F238E27FC236}">
                  <a16:creationId xmlns:a16="http://schemas.microsoft.com/office/drawing/2014/main" id="{36D71EEE-3981-46D0-A9A7-9C9F718919CA}"/>
                </a:ext>
              </a:extLst>
            </p:cNvPr>
            <p:cNvSpPr>
              <a:spLocks/>
            </p:cNvSpPr>
            <p:nvPr/>
          </p:nvSpPr>
          <p:spPr bwMode="auto">
            <a:xfrm>
              <a:off x="7035267" y="3513137"/>
              <a:ext cx="44450" cy="46037"/>
            </a:xfrm>
            <a:custGeom>
              <a:avLst/>
              <a:gdLst>
                <a:gd name="T0" fmla="*/ 8 w 16"/>
                <a:gd name="T1" fmla="*/ 0 h 16"/>
                <a:gd name="T2" fmla="*/ 16 w 16"/>
                <a:gd name="T3" fmla="*/ 8 h 16"/>
                <a:gd name="T4" fmla="*/ 8 w 16"/>
                <a:gd name="T5" fmla="*/ 16 h 16"/>
                <a:gd name="T6" fmla="*/ 0 w 16"/>
                <a:gd name="T7" fmla="*/ 8 h 16"/>
              </a:gdLst>
              <a:ahLst/>
              <a:cxnLst>
                <a:cxn ang="0">
                  <a:pos x="T0" y="T1"/>
                </a:cxn>
                <a:cxn ang="0">
                  <a:pos x="T2" y="T3"/>
                </a:cxn>
                <a:cxn ang="0">
                  <a:pos x="T4" y="T5"/>
                </a:cxn>
                <a:cxn ang="0">
                  <a:pos x="T6" y="T7"/>
                </a:cxn>
              </a:cxnLst>
              <a:rect l="0" t="0" r="r" b="b"/>
              <a:pathLst>
                <a:path w="16" h="16">
                  <a:moveTo>
                    <a:pt x="8" y="0"/>
                  </a:moveTo>
                  <a:cubicBezTo>
                    <a:pt x="12" y="0"/>
                    <a:pt x="16" y="4"/>
                    <a:pt x="16" y="8"/>
                  </a:cubicBezTo>
                  <a:cubicBezTo>
                    <a:pt x="16" y="12"/>
                    <a:pt x="12" y="16"/>
                    <a:pt x="8" y="16"/>
                  </a:cubicBezTo>
                  <a:cubicBezTo>
                    <a:pt x="4" y="16"/>
                    <a:pt x="0" y="12"/>
                    <a:pt x="0" y="8"/>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Oval 25">
              <a:extLst>
                <a:ext uri="{FF2B5EF4-FFF2-40B4-BE49-F238E27FC236}">
                  <a16:creationId xmlns:a16="http://schemas.microsoft.com/office/drawing/2014/main" id="{AEC78F69-76A8-45AE-9E9A-91B0F5E7A5A7}"/>
                </a:ext>
              </a:extLst>
            </p:cNvPr>
            <p:cNvSpPr>
              <a:spLocks noChangeArrowheads="1"/>
            </p:cNvSpPr>
            <p:nvPr/>
          </p:nvSpPr>
          <p:spPr bwMode="auto">
            <a:xfrm>
              <a:off x="7074954" y="3598862"/>
              <a:ext cx="112713" cy="112712"/>
            </a:xfrm>
            <a:prstGeom prst="ellipse">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Line 26">
              <a:extLst>
                <a:ext uri="{FF2B5EF4-FFF2-40B4-BE49-F238E27FC236}">
                  <a16:creationId xmlns:a16="http://schemas.microsoft.com/office/drawing/2014/main" id="{2B63A169-9FA1-44F9-B422-0465E47398B8}"/>
                </a:ext>
              </a:extLst>
            </p:cNvPr>
            <p:cNvSpPr>
              <a:spLocks noChangeShapeType="1"/>
            </p:cNvSpPr>
            <p:nvPr/>
          </p:nvSpPr>
          <p:spPr bwMode="auto">
            <a:xfrm>
              <a:off x="7130517" y="3625850"/>
              <a:ext cx="0" cy="5715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Line 27">
              <a:extLst>
                <a:ext uri="{FF2B5EF4-FFF2-40B4-BE49-F238E27FC236}">
                  <a16:creationId xmlns:a16="http://schemas.microsoft.com/office/drawing/2014/main" id="{FCA024E4-3F4C-4146-88CB-9726DABD2E06}"/>
                </a:ext>
              </a:extLst>
            </p:cNvPr>
            <p:cNvSpPr>
              <a:spLocks noChangeShapeType="1"/>
            </p:cNvSpPr>
            <p:nvPr/>
          </p:nvSpPr>
          <p:spPr bwMode="auto">
            <a:xfrm flipH="1">
              <a:off x="7101942" y="3654425"/>
              <a:ext cx="57150"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84" name="Group 83">
            <a:extLst>
              <a:ext uri="{FF2B5EF4-FFF2-40B4-BE49-F238E27FC236}">
                <a16:creationId xmlns:a16="http://schemas.microsoft.com/office/drawing/2014/main" id="{AD92B2B8-46C1-423E-94E5-703683034406}"/>
              </a:ext>
            </a:extLst>
          </p:cNvPr>
          <p:cNvGrpSpPr/>
          <p:nvPr/>
        </p:nvGrpSpPr>
        <p:grpSpPr>
          <a:xfrm>
            <a:off x="7550321" y="4453641"/>
            <a:ext cx="257175" cy="258763"/>
            <a:chOff x="7096125" y="4297363"/>
            <a:chExt cx="257175" cy="258763"/>
          </a:xfrm>
        </p:grpSpPr>
        <p:sp>
          <p:nvSpPr>
            <p:cNvPr id="78" name="Line 31">
              <a:extLst>
                <a:ext uri="{FF2B5EF4-FFF2-40B4-BE49-F238E27FC236}">
                  <a16:creationId xmlns:a16="http://schemas.microsoft.com/office/drawing/2014/main" id="{DD0223BF-A23E-401C-B17D-FCC24D282CBA}"/>
                </a:ext>
              </a:extLst>
            </p:cNvPr>
            <p:cNvSpPr>
              <a:spLocks noChangeShapeType="1"/>
            </p:cNvSpPr>
            <p:nvPr/>
          </p:nvSpPr>
          <p:spPr bwMode="auto">
            <a:xfrm>
              <a:off x="7162800" y="4297363"/>
              <a:ext cx="0" cy="258763"/>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Line 32">
              <a:extLst>
                <a:ext uri="{FF2B5EF4-FFF2-40B4-BE49-F238E27FC236}">
                  <a16:creationId xmlns:a16="http://schemas.microsoft.com/office/drawing/2014/main" id="{503EB856-5CA1-4B55-964D-5C741ED23613}"/>
                </a:ext>
              </a:extLst>
            </p:cNvPr>
            <p:cNvSpPr>
              <a:spLocks noChangeShapeType="1"/>
            </p:cNvSpPr>
            <p:nvPr/>
          </p:nvSpPr>
          <p:spPr bwMode="auto">
            <a:xfrm>
              <a:off x="7218363" y="4297363"/>
              <a:ext cx="0" cy="258763"/>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Line 33">
              <a:extLst>
                <a:ext uri="{FF2B5EF4-FFF2-40B4-BE49-F238E27FC236}">
                  <a16:creationId xmlns:a16="http://schemas.microsoft.com/office/drawing/2014/main" id="{AB5E5B6F-16BD-4740-AAA4-8EED96984672}"/>
                </a:ext>
              </a:extLst>
            </p:cNvPr>
            <p:cNvSpPr>
              <a:spLocks noChangeShapeType="1"/>
            </p:cNvSpPr>
            <p:nvPr/>
          </p:nvSpPr>
          <p:spPr bwMode="auto">
            <a:xfrm>
              <a:off x="7273925" y="4297363"/>
              <a:ext cx="0" cy="258763"/>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Line 34">
              <a:extLst>
                <a:ext uri="{FF2B5EF4-FFF2-40B4-BE49-F238E27FC236}">
                  <a16:creationId xmlns:a16="http://schemas.microsoft.com/office/drawing/2014/main" id="{EBAB5A59-70B1-4365-A577-22D9A3ED0B2F}"/>
                </a:ext>
              </a:extLst>
            </p:cNvPr>
            <p:cNvSpPr>
              <a:spLocks noChangeShapeType="1"/>
            </p:cNvSpPr>
            <p:nvPr/>
          </p:nvSpPr>
          <p:spPr bwMode="auto">
            <a:xfrm flipH="1">
              <a:off x="7096125" y="4364038"/>
              <a:ext cx="25717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Line 35">
              <a:extLst>
                <a:ext uri="{FF2B5EF4-FFF2-40B4-BE49-F238E27FC236}">
                  <a16:creationId xmlns:a16="http://schemas.microsoft.com/office/drawing/2014/main" id="{14C73698-4B7F-4CC9-B86A-2512E724789C}"/>
                </a:ext>
              </a:extLst>
            </p:cNvPr>
            <p:cNvSpPr>
              <a:spLocks noChangeShapeType="1"/>
            </p:cNvSpPr>
            <p:nvPr/>
          </p:nvSpPr>
          <p:spPr bwMode="auto">
            <a:xfrm flipH="1">
              <a:off x="7096125" y="4421188"/>
              <a:ext cx="25717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Line 36">
              <a:extLst>
                <a:ext uri="{FF2B5EF4-FFF2-40B4-BE49-F238E27FC236}">
                  <a16:creationId xmlns:a16="http://schemas.microsoft.com/office/drawing/2014/main" id="{778BECC5-9E15-4375-A369-FC4F7474468F}"/>
                </a:ext>
              </a:extLst>
            </p:cNvPr>
            <p:cNvSpPr>
              <a:spLocks noChangeShapeType="1"/>
            </p:cNvSpPr>
            <p:nvPr/>
          </p:nvSpPr>
          <p:spPr bwMode="auto">
            <a:xfrm flipH="1">
              <a:off x="7096125" y="4476751"/>
              <a:ext cx="25717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97" name="Group 96">
            <a:extLst>
              <a:ext uri="{FF2B5EF4-FFF2-40B4-BE49-F238E27FC236}">
                <a16:creationId xmlns:a16="http://schemas.microsoft.com/office/drawing/2014/main" id="{643BD2F1-3712-4D3C-AF4F-89FB55E15E58}"/>
              </a:ext>
            </a:extLst>
          </p:cNvPr>
          <p:cNvGrpSpPr/>
          <p:nvPr/>
        </p:nvGrpSpPr>
        <p:grpSpPr>
          <a:xfrm>
            <a:off x="7551738" y="5411488"/>
            <a:ext cx="258763" cy="258763"/>
            <a:chOff x="7029450" y="4297363"/>
            <a:chExt cx="258763" cy="258763"/>
          </a:xfrm>
        </p:grpSpPr>
        <p:sp>
          <p:nvSpPr>
            <p:cNvPr id="88" name="Line 40">
              <a:extLst>
                <a:ext uri="{FF2B5EF4-FFF2-40B4-BE49-F238E27FC236}">
                  <a16:creationId xmlns:a16="http://schemas.microsoft.com/office/drawing/2014/main" id="{E8EA9C71-91F7-4B4E-928E-4F221D000A33}"/>
                </a:ext>
              </a:extLst>
            </p:cNvPr>
            <p:cNvSpPr>
              <a:spLocks noChangeShapeType="1"/>
            </p:cNvSpPr>
            <p:nvPr/>
          </p:nvSpPr>
          <p:spPr bwMode="auto">
            <a:xfrm>
              <a:off x="7085013" y="4297363"/>
              <a:ext cx="0" cy="3333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Line 41">
              <a:extLst>
                <a:ext uri="{FF2B5EF4-FFF2-40B4-BE49-F238E27FC236}">
                  <a16:creationId xmlns:a16="http://schemas.microsoft.com/office/drawing/2014/main" id="{1FAC468F-C14A-4E44-8249-7E4AA466F6E8}"/>
                </a:ext>
              </a:extLst>
            </p:cNvPr>
            <p:cNvSpPr>
              <a:spLocks noChangeShapeType="1"/>
            </p:cNvSpPr>
            <p:nvPr/>
          </p:nvSpPr>
          <p:spPr bwMode="auto">
            <a:xfrm flipH="1">
              <a:off x="7029450" y="4352926"/>
              <a:ext cx="33338"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Line 42">
              <a:extLst>
                <a:ext uri="{FF2B5EF4-FFF2-40B4-BE49-F238E27FC236}">
                  <a16:creationId xmlns:a16="http://schemas.microsoft.com/office/drawing/2014/main" id="{EAB9C723-AC49-4BD1-8275-7CBBED4A0962}"/>
                </a:ext>
              </a:extLst>
            </p:cNvPr>
            <p:cNvSpPr>
              <a:spLocks noChangeShapeType="1"/>
            </p:cNvSpPr>
            <p:nvPr/>
          </p:nvSpPr>
          <p:spPr bwMode="auto">
            <a:xfrm flipH="1">
              <a:off x="7029450" y="4498976"/>
              <a:ext cx="33338"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Line 43">
              <a:extLst>
                <a:ext uri="{FF2B5EF4-FFF2-40B4-BE49-F238E27FC236}">
                  <a16:creationId xmlns:a16="http://schemas.microsoft.com/office/drawing/2014/main" id="{351BCE64-92D0-4885-8401-B9F94C84BF8B}"/>
                </a:ext>
              </a:extLst>
            </p:cNvPr>
            <p:cNvSpPr>
              <a:spLocks noChangeShapeType="1"/>
            </p:cNvSpPr>
            <p:nvPr/>
          </p:nvSpPr>
          <p:spPr bwMode="auto">
            <a:xfrm>
              <a:off x="7231063" y="4297363"/>
              <a:ext cx="0" cy="3333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Line 44">
              <a:extLst>
                <a:ext uri="{FF2B5EF4-FFF2-40B4-BE49-F238E27FC236}">
                  <a16:creationId xmlns:a16="http://schemas.microsoft.com/office/drawing/2014/main" id="{1BE16DF1-0DD7-446F-B248-DD3063DA5FBB}"/>
                </a:ext>
              </a:extLst>
            </p:cNvPr>
            <p:cNvSpPr>
              <a:spLocks noChangeShapeType="1"/>
            </p:cNvSpPr>
            <p:nvPr/>
          </p:nvSpPr>
          <p:spPr bwMode="auto">
            <a:xfrm>
              <a:off x="7085013" y="4521201"/>
              <a:ext cx="0" cy="34925"/>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Line 45">
              <a:extLst>
                <a:ext uri="{FF2B5EF4-FFF2-40B4-BE49-F238E27FC236}">
                  <a16:creationId xmlns:a16="http://schemas.microsoft.com/office/drawing/2014/main" id="{D3812B08-A9AF-44F1-97C7-9FF4303BC955}"/>
                </a:ext>
              </a:extLst>
            </p:cNvPr>
            <p:cNvSpPr>
              <a:spLocks noChangeShapeType="1"/>
            </p:cNvSpPr>
            <p:nvPr/>
          </p:nvSpPr>
          <p:spPr bwMode="auto">
            <a:xfrm>
              <a:off x="7231063" y="4521201"/>
              <a:ext cx="0" cy="34925"/>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Line 46">
              <a:extLst>
                <a:ext uri="{FF2B5EF4-FFF2-40B4-BE49-F238E27FC236}">
                  <a16:creationId xmlns:a16="http://schemas.microsoft.com/office/drawing/2014/main" id="{DD7958F9-7D0E-4A4A-8D65-8736DE09DD39}"/>
                </a:ext>
              </a:extLst>
            </p:cNvPr>
            <p:cNvSpPr>
              <a:spLocks noChangeShapeType="1"/>
            </p:cNvSpPr>
            <p:nvPr/>
          </p:nvSpPr>
          <p:spPr bwMode="auto">
            <a:xfrm flipH="1">
              <a:off x="7253288" y="4352926"/>
              <a:ext cx="3492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Line 47">
              <a:extLst>
                <a:ext uri="{FF2B5EF4-FFF2-40B4-BE49-F238E27FC236}">
                  <a16:creationId xmlns:a16="http://schemas.microsoft.com/office/drawing/2014/main" id="{7D89A26B-4521-45DF-84A9-FE760C3F631E}"/>
                </a:ext>
              </a:extLst>
            </p:cNvPr>
            <p:cNvSpPr>
              <a:spLocks noChangeShapeType="1"/>
            </p:cNvSpPr>
            <p:nvPr/>
          </p:nvSpPr>
          <p:spPr bwMode="auto">
            <a:xfrm flipH="1">
              <a:off x="7253288" y="4498976"/>
              <a:ext cx="3492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Rectangle 48">
              <a:extLst>
                <a:ext uri="{FF2B5EF4-FFF2-40B4-BE49-F238E27FC236}">
                  <a16:creationId xmlns:a16="http://schemas.microsoft.com/office/drawing/2014/main" id="{7B82BA8F-75AD-4F5E-AD29-DEE343B0C84C}"/>
                </a:ext>
              </a:extLst>
            </p:cNvPr>
            <p:cNvSpPr>
              <a:spLocks noChangeArrowheads="1"/>
            </p:cNvSpPr>
            <p:nvPr/>
          </p:nvSpPr>
          <p:spPr bwMode="auto">
            <a:xfrm>
              <a:off x="7085013" y="4352926"/>
              <a:ext cx="146050" cy="146050"/>
            </a:xfrm>
            <a:prstGeom prst="rect">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240146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9112" y="485775"/>
            <a:ext cx="11153775" cy="5886450"/>
          </a:xfrm>
          <a:prstGeom prst="rect">
            <a:avLst/>
          </a:prstGeom>
        </p:spPr>
      </p:pic>
    </p:spTree>
    <p:extLst>
      <p:ext uri="{BB962C8B-B14F-4D97-AF65-F5344CB8AC3E}">
        <p14:creationId xmlns:p14="http://schemas.microsoft.com/office/powerpoint/2010/main" val="80834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5073" y="403179"/>
            <a:ext cx="6667500" cy="6086475"/>
          </a:xfrm>
          <a:prstGeom prst="rect">
            <a:avLst/>
          </a:prstGeom>
        </p:spPr>
      </p:pic>
    </p:spTree>
    <p:extLst>
      <p:ext uri="{BB962C8B-B14F-4D97-AF65-F5344CB8AC3E}">
        <p14:creationId xmlns:p14="http://schemas.microsoft.com/office/powerpoint/2010/main" val="4076086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2171" y="449852"/>
            <a:ext cx="3878172" cy="5505450"/>
          </a:xfrm>
          <a:prstGeom prst="rect">
            <a:avLst/>
          </a:prstGeom>
        </p:spPr>
      </p:pic>
    </p:spTree>
    <p:extLst>
      <p:ext uri="{BB962C8B-B14F-4D97-AF65-F5344CB8AC3E}">
        <p14:creationId xmlns:p14="http://schemas.microsoft.com/office/powerpoint/2010/main" val="1271000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023" y="730840"/>
            <a:ext cx="7644221" cy="5069069"/>
          </a:xfrm>
          <a:prstGeom prst="rect">
            <a:avLst/>
          </a:prstGeom>
        </p:spPr>
      </p:pic>
    </p:spTree>
    <p:extLst>
      <p:ext uri="{BB962C8B-B14F-4D97-AF65-F5344CB8AC3E}">
        <p14:creationId xmlns:p14="http://schemas.microsoft.com/office/powerpoint/2010/main" val="350954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6355" y="632052"/>
            <a:ext cx="11058525" cy="4810125"/>
          </a:xfrm>
          <a:prstGeom prst="rect">
            <a:avLst/>
          </a:prstGeom>
        </p:spPr>
      </p:pic>
    </p:spTree>
    <p:extLst>
      <p:ext uri="{BB962C8B-B14F-4D97-AF65-F5344CB8AC3E}">
        <p14:creationId xmlns:p14="http://schemas.microsoft.com/office/powerpoint/2010/main" val="100004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42912" y="704850"/>
            <a:ext cx="11306175" cy="5448300"/>
            <a:chOff x="442912" y="704850"/>
            <a:chExt cx="11306175" cy="5448300"/>
          </a:xfrm>
        </p:grpSpPr>
        <p:pic>
          <p:nvPicPr>
            <p:cNvPr id="2" name="Picture 1"/>
            <p:cNvPicPr>
              <a:picLocks noChangeAspect="1"/>
            </p:cNvPicPr>
            <p:nvPr/>
          </p:nvPicPr>
          <p:blipFill>
            <a:blip r:embed="rId2"/>
            <a:stretch>
              <a:fillRect/>
            </a:stretch>
          </p:blipFill>
          <p:spPr>
            <a:xfrm>
              <a:off x="442912" y="704850"/>
              <a:ext cx="11306175" cy="5448300"/>
            </a:xfrm>
            <a:prstGeom prst="rect">
              <a:avLst/>
            </a:prstGeom>
          </p:spPr>
        </p:pic>
        <p:sp>
          <p:nvSpPr>
            <p:cNvPr id="3" name="TextBox 2"/>
            <p:cNvSpPr txBox="1"/>
            <p:nvPr/>
          </p:nvSpPr>
          <p:spPr>
            <a:xfrm>
              <a:off x="8874033" y="4929052"/>
              <a:ext cx="2090057" cy="646331"/>
            </a:xfrm>
            <a:prstGeom prst="rect">
              <a:avLst/>
            </a:prstGeom>
            <a:noFill/>
          </p:spPr>
          <p:txBody>
            <a:bodyPr wrap="square" rtlCol="0">
              <a:spAutoFit/>
            </a:bodyPr>
            <a:lstStyle/>
            <a:p>
              <a:r>
                <a:rPr lang="en-US" sz="3600" b="1" dirty="0" smtClean="0"/>
                <a:t>Interfaces</a:t>
              </a:r>
              <a:endParaRPr lang="en-US" sz="3600" b="1" dirty="0"/>
            </a:p>
          </p:txBody>
        </p:sp>
      </p:grpSp>
    </p:spTree>
    <p:extLst>
      <p:ext uri="{BB962C8B-B14F-4D97-AF65-F5344CB8AC3E}">
        <p14:creationId xmlns:p14="http://schemas.microsoft.com/office/powerpoint/2010/main" val="751621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251" y="351608"/>
            <a:ext cx="10753725" cy="4343400"/>
          </a:xfrm>
          <a:prstGeom prst="rect">
            <a:avLst/>
          </a:prstGeom>
        </p:spPr>
      </p:pic>
    </p:spTree>
    <p:extLst>
      <p:ext uri="{BB962C8B-B14F-4D97-AF65-F5344CB8AC3E}">
        <p14:creationId xmlns:p14="http://schemas.microsoft.com/office/powerpoint/2010/main" val="553775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4782" y="351608"/>
            <a:ext cx="9229725" cy="5562600"/>
          </a:xfrm>
          <a:prstGeom prst="rect">
            <a:avLst/>
          </a:prstGeom>
        </p:spPr>
      </p:pic>
    </p:spTree>
    <p:extLst>
      <p:ext uri="{BB962C8B-B14F-4D97-AF65-F5344CB8AC3E}">
        <p14:creationId xmlns:p14="http://schemas.microsoft.com/office/powerpoint/2010/main" val="575640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09587" y="166687"/>
            <a:ext cx="11172825" cy="6524625"/>
            <a:chOff x="509587" y="166687"/>
            <a:chExt cx="11172825" cy="6524625"/>
          </a:xfrm>
        </p:grpSpPr>
        <p:pic>
          <p:nvPicPr>
            <p:cNvPr id="2" name="Picture 1"/>
            <p:cNvPicPr>
              <a:picLocks noChangeAspect="1"/>
            </p:cNvPicPr>
            <p:nvPr/>
          </p:nvPicPr>
          <p:blipFill>
            <a:blip r:embed="rId2"/>
            <a:stretch>
              <a:fillRect/>
            </a:stretch>
          </p:blipFill>
          <p:spPr>
            <a:xfrm>
              <a:off x="509587" y="166687"/>
              <a:ext cx="11172825" cy="6524625"/>
            </a:xfrm>
            <a:prstGeom prst="rect">
              <a:avLst/>
            </a:prstGeom>
          </p:spPr>
        </p:pic>
        <p:sp>
          <p:nvSpPr>
            <p:cNvPr id="3" name="TextBox 2"/>
            <p:cNvSpPr txBox="1"/>
            <p:nvPr/>
          </p:nvSpPr>
          <p:spPr>
            <a:xfrm>
              <a:off x="9740401" y="5634446"/>
              <a:ext cx="1942011" cy="584775"/>
            </a:xfrm>
            <a:prstGeom prst="rect">
              <a:avLst/>
            </a:prstGeom>
            <a:noFill/>
          </p:spPr>
          <p:txBody>
            <a:bodyPr wrap="square" rtlCol="0">
              <a:spAutoFit/>
            </a:bodyPr>
            <a:lstStyle/>
            <a:p>
              <a:r>
                <a:rPr lang="en-US" sz="3200" b="1" dirty="0" smtClean="0"/>
                <a:t>Known as</a:t>
              </a:r>
              <a:endParaRPr lang="en-US" sz="3200" b="1" dirty="0"/>
            </a:p>
          </p:txBody>
        </p:sp>
      </p:grpSp>
    </p:spTree>
    <p:extLst>
      <p:ext uri="{BB962C8B-B14F-4D97-AF65-F5344CB8AC3E}">
        <p14:creationId xmlns:p14="http://schemas.microsoft.com/office/powerpoint/2010/main" val="2083409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1532" y="146685"/>
            <a:ext cx="8662172" cy="2666184"/>
          </a:xfrm>
          <a:prstGeom prst="rect">
            <a:avLst/>
          </a:prstGeom>
        </p:spPr>
      </p:pic>
      <p:pic>
        <p:nvPicPr>
          <p:cNvPr id="3" name="Picture 2"/>
          <p:cNvPicPr>
            <a:picLocks noChangeAspect="1"/>
          </p:cNvPicPr>
          <p:nvPr/>
        </p:nvPicPr>
        <p:blipFill>
          <a:blip r:embed="rId3"/>
          <a:stretch>
            <a:fillRect/>
          </a:stretch>
        </p:blipFill>
        <p:spPr>
          <a:xfrm>
            <a:off x="889635" y="3065418"/>
            <a:ext cx="4744810" cy="3224756"/>
          </a:xfrm>
          <a:prstGeom prst="rect">
            <a:avLst/>
          </a:prstGeom>
        </p:spPr>
      </p:pic>
      <p:pic>
        <p:nvPicPr>
          <p:cNvPr id="4" name="Picture 3"/>
          <p:cNvPicPr>
            <a:picLocks noChangeAspect="1"/>
          </p:cNvPicPr>
          <p:nvPr/>
        </p:nvPicPr>
        <p:blipFill>
          <a:blip r:embed="rId4"/>
          <a:stretch>
            <a:fillRect/>
          </a:stretch>
        </p:blipFill>
        <p:spPr>
          <a:xfrm>
            <a:off x="6762070" y="3283131"/>
            <a:ext cx="5220924" cy="2206806"/>
          </a:xfrm>
          <a:prstGeom prst="rect">
            <a:avLst/>
          </a:prstGeom>
        </p:spPr>
      </p:pic>
    </p:spTree>
    <p:extLst>
      <p:ext uri="{BB962C8B-B14F-4D97-AF65-F5344CB8AC3E}">
        <p14:creationId xmlns:p14="http://schemas.microsoft.com/office/powerpoint/2010/main" val="653795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0F128-D8C9-473F-82AF-0217CEEF3CC3}"/>
              </a:ext>
            </a:extLst>
          </p:cNvPr>
          <p:cNvSpPr txBox="1"/>
          <p:nvPr/>
        </p:nvSpPr>
        <p:spPr>
          <a:xfrm>
            <a:off x="282812" y="297247"/>
            <a:ext cx="7215267" cy="553998"/>
          </a:xfrm>
          <a:prstGeom prst="rect">
            <a:avLst/>
          </a:prstGeom>
          <a:noFill/>
        </p:spPr>
        <p:txBody>
          <a:bodyPr wrap="square" lIns="0" tIns="0" rIns="0" bIns="0" rtlCol="0">
            <a:spAutoFit/>
          </a:bodyPr>
          <a:lstStyle/>
          <a:p>
            <a:r>
              <a:rPr lang="en-US" sz="3600" b="1" dirty="0" smtClean="0">
                <a:solidFill>
                  <a:srgbClr val="32425C"/>
                </a:solidFill>
                <a:latin typeface="+mj-lt"/>
              </a:rPr>
              <a:t>Java Hello World First Program in Java</a:t>
            </a:r>
            <a:endParaRPr lang="en-US" sz="3600" b="1" dirty="0">
              <a:solidFill>
                <a:srgbClr val="32425C"/>
              </a:solidFill>
              <a:latin typeface="+mj-lt"/>
            </a:endParaRPr>
          </a:p>
        </p:txBody>
      </p:sp>
      <p:sp>
        <p:nvSpPr>
          <p:cNvPr id="3" name="Rectangle 2"/>
          <p:cNvSpPr/>
          <p:nvPr/>
        </p:nvSpPr>
        <p:spPr>
          <a:xfrm>
            <a:off x="592183" y="1032863"/>
            <a:ext cx="6096000" cy="2585323"/>
          </a:xfrm>
          <a:prstGeom prst="rect">
            <a:avLst/>
          </a:prstGeom>
        </p:spPr>
        <p:txBody>
          <a:bodyPr>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HelloWorld </a:t>
            </a:r>
            <a:r>
              <a:rPr lang="en-US" b="1" dirty="0">
                <a:solidFill>
                  <a:srgbClr val="000000"/>
                </a:solidFill>
                <a:latin typeface="Consolas" panose="020B0609020204030204" pitchFamily="49" charset="0"/>
              </a:rPr>
              <a:t>{</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3F7F5F"/>
                </a:solidFill>
                <a:latin typeface="Consolas" panose="020B0609020204030204" pitchFamily="49" charset="0"/>
              </a:rPr>
              <a:t>// </a:t>
            </a:r>
            <a:r>
              <a:rPr lang="en-US" b="1" dirty="0">
                <a:solidFill>
                  <a:srgbClr val="7F9FBF"/>
                </a:solidFill>
                <a:latin typeface="Consolas" panose="020B0609020204030204" pitchFamily="49" charset="0"/>
              </a:rPr>
              <a:t>TODO</a:t>
            </a:r>
            <a:r>
              <a:rPr lang="en-US" b="1" dirty="0">
                <a:solidFill>
                  <a:srgbClr val="3F7F5F"/>
                </a:solidFill>
                <a:latin typeface="Consolas" panose="020B0609020204030204" pitchFamily="49" charset="0"/>
              </a:rPr>
              <a:t> Auto-generated method stub</a:t>
            </a:r>
          </a:p>
          <a:p>
            <a:r>
              <a:rPr lang="en-US" dirty="0">
                <a:solidFill>
                  <a:srgbClr val="3F7F5F"/>
                </a:solidFill>
                <a:latin typeface="Consolas" panose="020B0609020204030204" pitchFamily="49" charset="0"/>
              </a:rPr>
              <a:t>//</a:t>
            </a:r>
            <a:r>
              <a:rPr lang="en-US" dirty="0" err="1">
                <a:solidFill>
                  <a:srgbClr val="3F7F5F"/>
                </a:solidFill>
                <a:latin typeface="Consolas" panose="020B0609020204030204" pitchFamily="49" charset="0"/>
              </a:rPr>
              <a:t>System.out.println</a:t>
            </a:r>
            <a:r>
              <a:rPr lang="en-US" dirty="0">
                <a:solidFill>
                  <a:srgbClr val="3F7F5F"/>
                </a:solidFill>
                <a:latin typeface="Consolas" panose="020B0609020204030204" pitchFamily="49" charset="0"/>
              </a:rPr>
              <a:t>("Hello World");</a:t>
            </a: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788456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5243" y="1618024"/>
            <a:ext cx="7235054" cy="4556353"/>
          </a:xfrm>
          <a:prstGeom prst="rect">
            <a:avLst/>
          </a:prstGeom>
        </p:spPr>
      </p:pic>
      <p:pic>
        <p:nvPicPr>
          <p:cNvPr id="5" name="Picture 4"/>
          <p:cNvPicPr>
            <a:picLocks noChangeAspect="1"/>
          </p:cNvPicPr>
          <p:nvPr/>
        </p:nvPicPr>
        <p:blipFill>
          <a:blip r:embed="rId3"/>
          <a:stretch>
            <a:fillRect/>
          </a:stretch>
        </p:blipFill>
        <p:spPr>
          <a:xfrm>
            <a:off x="585243" y="185464"/>
            <a:ext cx="2905125" cy="1066800"/>
          </a:xfrm>
          <a:prstGeom prst="rect">
            <a:avLst/>
          </a:prstGeom>
        </p:spPr>
      </p:pic>
    </p:spTree>
    <p:extLst>
      <p:ext uri="{BB962C8B-B14F-4D97-AF65-F5344CB8AC3E}">
        <p14:creationId xmlns:p14="http://schemas.microsoft.com/office/powerpoint/2010/main" val="1732143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2777" y="1028343"/>
            <a:ext cx="8151223" cy="4524315"/>
          </a:xfrm>
          <a:prstGeom prst="rect">
            <a:avLst/>
          </a:prstGeom>
        </p:spPr>
        <p:txBody>
          <a:bodyPr wrap="square">
            <a:spAutoFit/>
          </a:bodyPr>
          <a:lstStyle/>
          <a:p>
            <a:pPr>
              <a:lnSpc>
                <a:spcPct val="150000"/>
              </a:lnSpc>
            </a:pPr>
            <a:r>
              <a:rPr lang="en-US" dirty="0"/>
              <a:t>import </a:t>
            </a:r>
            <a:r>
              <a:rPr lang="en-US" dirty="0" err="1"/>
              <a:t>java.util</a:t>
            </a:r>
            <a:r>
              <a:rPr lang="en-US" dirty="0"/>
              <a:t>.*;</a:t>
            </a:r>
          </a:p>
          <a:p>
            <a:pPr>
              <a:lnSpc>
                <a:spcPct val="150000"/>
              </a:lnSpc>
            </a:pPr>
            <a:r>
              <a:rPr lang="en-US" dirty="0"/>
              <a:t>public class Hello{</a:t>
            </a:r>
          </a:p>
          <a:p>
            <a:pPr>
              <a:lnSpc>
                <a:spcPct val="150000"/>
              </a:lnSpc>
            </a:pPr>
            <a:endParaRPr lang="en-US" dirty="0"/>
          </a:p>
          <a:p>
            <a:pPr>
              <a:lnSpc>
                <a:spcPct val="150000"/>
              </a:lnSpc>
            </a:pPr>
            <a:r>
              <a:rPr lang="en-US" dirty="0"/>
              <a:t>public static void main(String[] </a:t>
            </a:r>
            <a:r>
              <a:rPr lang="en-US" dirty="0" err="1"/>
              <a:t>args</a:t>
            </a:r>
            <a:r>
              <a:rPr lang="en-US" dirty="0"/>
              <a:t>) {</a:t>
            </a:r>
          </a:p>
          <a:p>
            <a:pPr>
              <a:lnSpc>
                <a:spcPct val="150000"/>
              </a:lnSpc>
            </a:pPr>
            <a:r>
              <a:rPr lang="en-US" dirty="0" smtClean="0"/>
              <a:t>Scanner </a:t>
            </a:r>
            <a:r>
              <a:rPr lang="en-US" dirty="0"/>
              <a:t>reader = new Scanner(System.in);  // Reading from System.in</a:t>
            </a:r>
          </a:p>
          <a:p>
            <a:pPr>
              <a:lnSpc>
                <a:spcPct val="150000"/>
              </a:lnSpc>
            </a:pPr>
            <a:r>
              <a:rPr lang="en-US" dirty="0"/>
              <a:t> </a:t>
            </a:r>
            <a:r>
              <a:rPr lang="en-US" dirty="0" err="1" smtClean="0"/>
              <a:t>System.out.println</a:t>
            </a:r>
            <a:r>
              <a:rPr lang="en-US" dirty="0"/>
              <a:t>("Enter a number: ");</a:t>
            </a:r>
          </a:p>
          <a:p>
            <a:pPr>
              <a:lnSpc>
                <a:spcPct val="150000"/>
              </a:lnSpc>
            </a:pPr>
            <a:r>
              <a:rPr lang="en-US" dirty="0"/>
              <a:t> </a:t>
            </a:r>
            <a:r>
              <a:rPr lang="en-US" dirty="0" err="1" smtClean="0"/>
              <a:t>int</a:t>
            </a:r>
            <a:r>
              <a:rPr lang="en-US" dirty="0" smtClean="0"/>
              <a:t> </a:t>
            </a:r>
            <a:r>
              <a:rPr lang="en-US" dirty="0"/>
              <a:t>n = </a:t>
            </a:r>
            <a:r>
              <a:rPr lang="en-US" dirty="0" err="1"/>
              <a:t>reader.nextInt</a:t>
            </a:r>
            <a:r>
              <a:rPr lang="en-US" dirty="0"/>
              <a:t>();</a:t>
            </a:r>
          </a:p>
          <a:p>
            <a:pPr>
              <a:lnSpc>
                <a:spcPct val="150000"/>
              </a:lnSpc>
            </a:pPr>
            <a:r>
              <a:rPr lang="en-US" dirty="0" err="1"/>
              <a:t>System.out.println</a:t>
            </a:r>
            <a:r>
              <a:rPr lang="en-US" dirty="0"/>
              <a:t>("You Enter : " + n);</a:t>
            </a:r>
          </a:p>
          <a:p>
            <a:endParaRPr lang="en-US" dirty="0"/>
          </a:p>
          <a:p>
            <a:r>
              <a:rPr lang="en-US" dirty="0"/>
              <a:t>}</a:t>
            </a:r>
          </a:p>
          <a:p>
            <a:endParaRPr lang="en-US" dirty="0"/>
          </a:p>
          <a:p>
            <a:r>
              <a:rPr lang="en-US" dirty="0"/>
              <a:t>}</a:t>
            </a:r>
          </a:p>
        </p:txBody>
      </p:sp>
      <p:sp>
        <p:nvSpPr>
          <p:cNvPr id="3" name="TextBox 2">
            <a:extLst>
              <a:ext uri="{FF2B5EF4-FFF2-40B4-BE49-F238E27FC236}">
                <a16:creationId xmlns:a16="http://schemas.microsoft.com/office/drawing/2014/main" id="{81D0F128-D8C9-473F-82AF-0217CEEF3CC3}"/>
              </a:ext>
            </a:extLst>
          </p:cNvPr>
          <p:cNvSpPr txBox="1"/>
          <p:nvPr/>
        </p:nvSpPr>
        <p:spPr>
          <a:xfrm>
            <a:off x="923108" y="297248"/>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How </a:t>
            </a:r>
            <a:r>
              <a:rPr lang="en-US" sz="3600" b="1" dirty="0">
                <a:solidFill>
                  <a:srgbClr val="32425C"/>
                </a:solidFill>
                <a:latin typeface="+mj-lt"/>
              </a:rPr>
              <a:t>to get input from user in </a:t>
            </a:r>
            <a:r>
              <a:rPr lang="en-US" sz="3600" b="1" dirty="0" smtClean="0">
                <a:solidFill>
                  <a:srgbClr val="32425C"/>
                </a:solidFill>
                <a:latin typeface="+mj-lt"/>
              </a:rPr>
              <a:t>Java</a:t>
            </a:r>
            <a:endParaRPr lang="en-US" sz="3600" b="1" dirty="0">
              <a:solidFill>
                <a:srgbClr val="32425C"/>
              </a:solidFill>
              <a:latin typeface="+mj-lt"/>
            </a:endParaRPr>
          </a:p>
        </p:txBody>
      </p:sp>
    </p:spTree>
    <p:extLst>
      <p:ext uri="{BB962C8B-B14F-4D97-AF65-F5344CB8AC3E}">
        <p14:creationId xmlns:p14="http://schemas.microsoft.com/office/powerpoint/2010/main" val="1033327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389" y="1067697"/>
            <a:ext cx="11521440" cy="5262979"/>
          </a:xfrm>
          <a:prstGeom prst="rect">
            <a:avLst/>
          </a:prstGeom>
        </p:spPr>
        <p:txBody>
          <a:bodyPr wrap="square">
            <a:spAutoFit/>
          </a:bodyPr>
          <a:lstStyle/>
          <a:p>
            <a:pPr algn="just"/>
            <a:r>
              <a:rPr lang="en-US" sz="2800" dirty="0">
                <a:solidFill>
                  <a:srgbClr val="333333"/>
                </a:solidFill>
                <a:latin typeface="inter-regular"/>
              </a:rPr>
              <a:t>In this page, we will learn about the basics of OOPs. Object-Oriented Programming is a paradigm that provides many concepts, such as </a:t>
            </a:r>
            <a:r>
              <a:rPr lang="en-US" sz="2800" b="1" dirty="0">
                <a:solidFill>
                  <a:srgbClr val="333333"/>
                </a:solidFill>
                <a:latin typeface="inter-bold"/>
              </a:rPr>
              <a:t>inheritance</a:t>
            </a:r>
            <a:r>
              <a:rPr lang="en-US" sz="2800" dirty="0">
                <a:solidFill>
                  <a:srgbClr val="333333"/>
                </a:solidFill>
                <a:latin typeface="inter-regular"/>
              </a:rPr>
              <a:t>, </a:t>
            </a:r>
            <a:r>
              <a:rPr lang="en-US" sz="2800" b="1" dirty="0">
                <a:solidFill>
                  <a:srgbClr val="333333"/>
                </a:solidFill>
                <a:latin typeface="inter-bold"/>
              </a:rPr>
              <a:t>data binding</a:t>
            </a:r>
            <a:r>
              <a:rPr lang="en-US" sz="2800" dirty="0">
                <a:solidFill>
                  <a:srgbClr val="333333"/>
                </a:solidFill>
                <a:latin typeface="inter-regular"/>
              </a:rPr>
              <a:t>, </a:t>
            </a:r>
            <a:r>
              <a:rPr lang="en-US" sz="2800" b="1" dirty="0">
                <a:solidFill>
                  <a:srgbClr val="333333"/>
                </a:solidFill>
                <a:latin typeface="inter-bold"/>
              </a:rPr>
              <a:t>polymorphism</a:t>
            </a:r>
            <a:r>
              <a:rPr lang="en-US" sz="2800" dirty="0">
                <a:solidFill>
                  <a:srgbClr val="333333"/>
                </a:solidFill>
                <a:latin typeface="inter-regular"/>
              </a:rPr>
              <a:t>, etc</a:t>
            </a:r>
            <a:r>
              <a:rPr lang="en-US" sz="2800" dirty="0" smtClean="0">
                <a:solidFill>
                  <a:srgbClr val="333333"/>
                </a:solidFill>
                <a:latin typeface="inter-regular"/>
              </a:rPr>
              <a:t>.</a:t>
            </a:r>
          </a:p>
          <a:p>
            <a:pPr algn="just"/>
            <a:endParaRPr lang="en-US" sz="2800" dirty="0">
              <a:solidFill>
                <a:srgbClr val="333333"/>
              </a:solidFill>
              <a:latin typeface="inter-regular"/>
            </a:endParaRPr>
          </a:p>
          <a:p>
            <a:pPr algn="just"/>
            <a:r>
              <a:rPr lang="en-US" sz="2800" b="1" dirty="0" err="1">
                <a:solidFill>
                  <a:srgbClr val="333333"/>
                </a:solidFill>
                <a:latin typeface="inter-bold"/>
              </a:rPr>
              <a:t>Simula</a:t>
            </a:r>
            <a:r>
              <a:rPr lang="en-US" sz="2800" dirty="0">
                <a:solidFill>
                  <a:srgbClr val="333333"/>
                </a:solidFill>
                <a:latin typeface="inter-regular"/>
              </a:rPr>
              <a:t> is considered the first object-oriented programming language. The programming paradigm where everything is represented as an object is known as a truly object-oriented programming language</a:t>
            </a:r>
            <a:r>
              <a:rPr lang="en-US" sz="2800" dirty="0" smtClean="0">
                <a:solidFill>
                  <a:srgbClr val="333333"/>
                </a:solidFill>
                <a:latin typeface="inter-regular"/>
              </a:rPr>
              <a:t>.</a:t>
            </a:r>
          </a:p>
          <a:p>
            <a:pPr algn="just"/>
            <a:endParaRPr lang="en-US" sz="2800" dirty="0">
              <a:solidFill>
                <a:srgbClr val="333333"/>
              </a:solidFill>
              <a:latin typeface="inter-regular"/>
            </a:endParaRPr>
          </a:p>
          <a:p>
            <a:pPr algn="just"/>
            <a:r>
              <a:rPr lang="en-US" sz="2800" b="1" dirty="0">
                <a:solidFill>
                  <a:srgbClr val="333333"/>
                </a:solidFill>
                <a:latin typeface="inter-bold"/>
              </a:rPr>
              <a:t>Smalltalk</a:t>
            </a:r>
            <a:r>
              <a:rPr lang="en-US" sz="2800" dirty="0">
                <a:solidFill>
                  <a:srgbClr val="333333"/>
                </a:solidFill>
                <a:latin typeface="inter-regular"/>
              </a:rPr>
              <a:t> is considered the first truly object-oriented programming language.</a:t>
            </a:r>
          </a:p>
          <a:p>
            <a:pPr algn="just"/>
            <a:r>
              <a:rPr lang="en-US" sz="2800" dirty="0">
                <a:solidFill>
                  <a:srgbClr val="333333"/>
                </a:solidFill>
                <a:latin typeface="inter-regular"/>
              </a:rPr>
              <a:t>The popular object-oriented languages are </a:t>
            </a:r>
            <a:r>
              <a:rPr lang="en-US" sz="2800" dirty="0">
                <a:solidFill>
                  <a:srgbClr val="008000"/>
                </a:solidFill>
                <a:latin typeface="inter-regular"/>
                <a:hlinkClick r:id="rId2"/>
              </a:rPr>
              <a:t>Java</a:t>
            </a:r>
            <a:r>
              <a:rPr lang="en-US" sz="2800" dirty="0">
                <a:solidFill>
                  <a:srgbClr val="333333"/>
                </a:solidFill>
                <a:latin typeface="inter-regular"/>
              </a:rPr>
              <a:t>, </a:t>
            </a:r>
            <a:r>
              <a:rPr lang="en-US" sz="2800" dirty="0">
                <a:solidFill>
                  <a:srgbClr val="008000"/>
                </a:solidFill>
                <a:latin typeface="inter-regular"/>
                <a:hlinkClick r:id="rId3"/>
              </a:rPr>
              <a:t>C#</a:t>
            </a:r>
            <a:r>
              <a:rPr lang="en-US" sz="2800" dirty="0">
                <a:solidFill>
                  <a:srgbClr val="333333"/>
                </a:solidFill>
                <a:latin typeface="inter-regular"/>
              </a:rPr>
              <a:t>, </a:t>
            </a:r>
            <a:r>
              <a:rPr lang="en-US" sz="2800" dirty="0">
                <a:solidFill>
                  <a:srgbClr val="008000"/>
                </a:solidFill>
                <a:latin typeface="inter-regular"/>
                <a:hlinkClick r:id="rId4"/>
              </a:rPr>
              <a:t>PHP</a:t>
            </a:r>
            <a:r>
              <a:rPr lang="en-US" sz="2800" dirty="0">
                <a:solidFill>
                  <a:srgbClr val="333333"/>
                </a:solidFill>
                <a:latin typeface="inter-regular"/>
              </a:rPr>
              <a:t>, </a:t>
            </a:r>
            <a:r>
              <a:rPr lang="en-US" sz="2800" dirty="0">
                <a:solidFill>
                  <a:srgbClr val="008000"/>
                </a:solidFill>
                <a:latin typeface="inter-regular"/>
                <a:hlinkClick r:id="rId5"/>
              </a:rPr>
              <a:t>Python</a:t>
            </a:r>
            <a:r>
              <a:rPr lang="en-US" sz="2800" dirty="0">
                <a:solidFill>
                  <a:srgbClr val="333333"/>
                </a:solidFill>
                <a:latin typeface="inter-regular"/>
              </a:rPr>
              <a:t>, </a:t>
            </a:r>
            <a:r>
              <a:rPr lang="en-US" sz="2800" dirty="0">
                <a:solidFill>
                  <a:srgbClr val="008000"/>
                </a:solidFill>
                <a:latin typeface="inter-regular"/>
                <a:hlinkClick r:id="rId6"/>
              </a:rPr>
              <a:t>C++</a:t>
            </a:r>
            <a:r>
              <a:rPr lang="en-US" sz="2800" dirty="0">
                <a:solidFill>
                  <a:srgbClr val="333333"/>
                </a:solidFill>
                <a:latin typeface="inter-regular"/>
              </a:rPr>
              <a:t>, etc.</a:t>
            </a:r>
            <a:endParaRPr lang="en-US" sz="2800" b="0" i="0" dirty="0">
              <a:solidFill>
                <a:srgbClr val="333333"/>
              </a:solidFill>
              <a:effectLst/>
              <a:latin typeface="inter-regular"/>
            </a:endParaRPr>
          </a:p>
        </p:txBody>
      </p:sp>
      <p:sp>
        <p:nvSpPr>
          <p:cNvPr id="3" name="TextBox 2">
            <a:extLst>
              <a:ext uri="{FF2B5EF4-FFF2-40B4-BE49-F238E27FC236}">
                <a16:creationId xmlns:a16="http://schemas.microsoft.com/office/drawing/2014/main" id="{81D0F128-D8C9-473F-82AF-0217CEEF3CC3}"/>
              </a:ext>
            </a:extLst>
          </p:cNvPr>
          <p:cNvSpPr txBox="1"/>
          <p:nvPr/>
        </p:nvSpPr>
        <p:spPr>
          <a:xfrm>
            <a:off x="609600" y="244997"/>
            <a:ext cx="6215960" cy="1107996"/>
          </a:xfrm>
          <a:prstGeom prst="rect">
            <a:avLst/>
          </a:prstGeom>
          <a:noFill/>
        </p:spPr>
        <p:txBody>
          <a:bodyPr wrap="square" lIns="0" tIns="0" rIns="0" bIns="0" rtlCol="0">
            <a:spAutoFit/>
          </a:bodyPr>
          <a:lstStyle/>
          <a:p>
            <a:r>
              <a:rPr lang="en-US" sz="3600" b="1" dirty="0" smtClean="0">
                <a:solidFill>
                  <a:srgbClr val="32425C"/>
                </a:solidFill>
                <a:latin typeface="+mj-lt"/>
              </a:rPr>
              <a:t>Java </a:t>
            </a:r>
            <a:r>
              <a:rPr lang="en-US" sz="3600" b="1" dirty="0">
                <a:solidFill>
                  <a:srgbClr val="32425C"/>
                </a:solidFill>
                <a:latin typeface="+mj-lt"/>
              </a:rPr>
              <a:t>OOPs Concepts</a:t>
            </a:r>
          </a:p>
          <a:p>
            <a:endParaRPr lang="en-US" sz="3600" b="1" dirty="0">
              <a:solidFill>
                <a:srgbClr val="32425C"/>
              </a:solidFill>
              <a:latin typeface="+mj-lt"/>
            </a:endParaRPr>
          </a:p>
        </p:txBody>
      </p:sp>
    </p:spTree>
    <p:extLst>
      <p:ext uri="{BB962C8B-B14F-4D97-AF65-F5344CB8AC3E}">
        <p14:creationId xmlns:p14="http://schemas.microsoft.com/office/powerpoint/2010/main" val="167938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8012" y="1135690"/>
            <a:ext cx="11164388" cy="2523768"/>
          </a:xfrm>
          <a:prstGeom prst="rect">
            <a:avLst/>
          </a:prstGeom>
        </p:spPr>
        <p:txBody>
          <a:bodyPr wrap="square">
            <a:spAutoFit/>
          </a:bodyPr>
          <a:lstStyle/>
          <a:p>
            <a:pPr algn="just"/>
            <a:r>
              <a:rPr lang="en-US" dirty="0">
                <a:solidFill>
                  <a:srgbClr val="333333"/>
                </a:solidFill>
                <a:latin typeface="inter-regular"/>
              </a:rPr>
              <a:t>The main aim of object-oriented programming is to implement real-world entities, for example, object, classes, abstraction, inheritance, polymorphism, etc</a:t>
            </a:r>
            <a:r>
              <a:rPr lang="en-US" dirty="0" smtClean="0">
                <a:solidFill>
                  <a:srgbClr val="333333"/>
                </a:solidFill>
                <a:latin typeface="inter-regular"/>
              </a:rPr>
              <a:t>.</a:t>
            </a:r>
          </a:p>
          <a:p>
            <a:pPr algn="just"/>
            <a:endParaRPr lang="en-US" dirty="0">
              <a:solidFill>
                <a:srgbClr val="333333"/>
              </a:solidFill>
              <a:latin typeface="inter-regular"/>
            </a:endParaRPr>
          </a:p>
          <a:p>
            <a:pPr algn="just"/>
            <a:r>
              <a:rPr lang="en-US" sz="3200" dirty="0">
                <a:solidFill>
                  <a:srgbClr val="610B38"/>
                </a:solidFill>
                <a:latin typeface="erdana"/>
              </a:rPr>
              <a:t>OOPs (Object-Oriented Programming System</a:t>
            </a:r>
            <a:r>
              <a:rPr lang="en-US" sz="3200" dirty="0" smtClean="0">
                <a:solidFill>
                  <a:srgbClr val="610B38"/>
                </a:solidFill>
                <a:latin typeface="erdana"/>
              </a:rPr>
              <a:t>)</a:t>
            </a:r>
          </a:p>
          <a:p>
            <a:pPr algn="just"/>
            <a:endParaRPr lang="en-US" dirty="0">
              <a:solidFill>
                <a:srgbClr val="610B38"/>
              </a:solidFill>
              <a:latin typeface="erdana"/>
            </a:endParaRPr>
          </a:p>
          <a:p>
            <a:pPr algn="just"/>
            <a:r>
              <a:rPr lang="en-US" b="1" dirty="0">
                <a:solidFill>
                  <a:srgbClr val="333333"/>
                </a:solidFill>
                <a:latin typeface="inter-bold"/>
              </a:rPr>
              <a:t>Object</a:t>
            </a:r>
            <a:r>
              <a:rPr lang="en-US" dirty="0">
                <a:solidFill>
                  <a:srgbClr val="333333"/>
                </a:solidFill>
                <a:latin typeface="inter-regular"/>
              </a:rPr>
              <a:t> means a real-world entity such as a pen, chair, table, computer, watch, etc. </a:t>
            </a:r>
            <a:r>
              <a:rPr lang="en-US" b="1" dirty="0">
                <a:solidFill>
                  <a:srgbClr val="333333"/>
                </a:solidFill>
                <a:latin typeface="inter-bold"/>
              </a:rPr>
              <a:t>Object-Oriented Programming</a:t>
            </a:r>
            <a:r>
              <a:rPr lang="en-US" dirty="0">
                <a:solidFill>
                  <a:srgbClr val="333333"/>
                </a:solidFill>
                <a:latin typeface="inter-regular"/>
              </a:rPr>
              <a:t> is a methodology or paradigm to design a program using classes and objects. It simplifies software development and maintenance by providing some concepts:</a:t>
            </a:r>
            <a:endParaRPr lang="en-US" b="0" i="0" dirty="0">
              <a:solidFill>
                <a:srgbClr val="333333"/>
              </a:solidFill>
              <a:effectLst/>
              <a:latin typeface="inter-regular"/>
            </a:endParaRPr>
          </a:p>
        </p:txBody>
      </p:sp>
      <p:sp>
        <p:nvSpPr>
          <p:cNvPr id="3" name="TextBox 2">
            <a:extLst>
              <a:ext uri="{FF2B5EF4-FFF2-40B4-BE49-F238E27FC236}">
                <a16:creationId xmlns:a16="http://schemas.microsoft.com/office/drawing/2014/main" id="{81D0F128-D8C9-473F-82AF-0217CEEF3CC3}"/>
              </a:ext>
            </a:extLst>
          </p:cNvPr>
          <p:cNvSpPr txBox="1"/>
          <p:nvPr/>
        </p:nvSpPr>
        <p:spPr>
          <a:xfrm>
            <a:off x="609600" y="244997"/>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Java </a:t>
            </a:r>
            <a:r>
              <a:rPr lang="en-US" sz="3600" b="1" dirty="0">
                <a:solidFill>
                  <a:srgbClr val="32425C"/>
                </a:solidFill>
                <a:latin typeface="+mj-lt"/>
              </a:rPr>
              <a:t>OOPs </a:t>
            </a:r>
            <a:r>
              <a:rPr lang="en-US" sz="3600" b="1" dirty="0" smtClean="0">
                <a:solidFill>
                  <a:srgbClr val="32425C"/>
                </a:solidFill>
                <a:latin typeface="+mj-lt"/>
              </a:rPr>
              <a:t>Concepts…</a:t>
            </a:r>
            <a:endParaRPr lang="en-US" sz="3600" b="1" dirty="0">
              <a:solidFill>
                <a:srgbClr val="32425C"/>
              </a:solidFill>
              <a:latin typeface="+mj-lt"/>
            </a:endParaRPr>
          </a:p>
        </p:txBody>
      </p:sp>
    </p:spTree>
    <p:extLst>
      <p:ext uri="{BB962C8B-B14F-4D97-AF65-F5344CB8AC3E}">
        <p14:creationId xmlns:p14="http://schemas.microsoft.com/office/powerpoint/2010/main" val="410635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262" y="972740"/>
            <a:ext cx="11033759" cy="5078313"/>
          </a:xfrm>
          <a:prstGeom prst="rect">
            <a:avLst/>
          </a:prstGeom>
        </p:spPr>
        <p:txBody>
          <a:bodyPr wrap="square">
            <a:spAutoFit/>
          </a:bodyPr>
          <a:lstStyle/>
          <a:p>
            <a:pPr algn="just">
              <a:lnSpc>
                <a:spcPct val="150000"/>
              </a:lnSpc>
              <a:buFont typeface="Arial" panose="020B0604020202020204" pitchFamily="34" charset="0"/>
              <a:buChar char="•"/>
            </a:pPr>
            <a:r>
              <a:rPr lang="en-US" dirty="0" smtClean="0">
                <a:solidFill>
                  <a:srgbClr val="008000"/>
                </a:solidFill>
                <a:latin typeface="inter-regular"/>
                <a:hlinkClick r:id="rId2"/>
              </a:rPr>
              <a:t>Object</a:t>
            </a:r>
            <a:endParaRPr lang="en-US" dirty="0" smtClean="0">
              <a:solidFill>
                <a:srgbClr val="000000"/>
              </a:solidFill>
              <a:latin typeface="inter-regular"/>
            </a:endParaRPr>
          </a:p>
          <a:p>
            <a:pPr algn="just">
              <a:lnSpc>
                <a:spcPct val="150000"/>
              </a:lnSpc>
              <a:buFont typeface="Arial" panose="020B0604020202020204" pitchFamily="34" charset="0"/>
              <a:buChar char="•"/>
            </a:pPr>
            <a:r>
              <a:rPr lang="en-US" dirty="0" smtClean="0">
                <a:solidFill>
                  <a:srgbClr val="000000"/>
                </a:solidFill>
                <a:latin typeface="inter-regular"/>
              </a:rPr>
              <a:t>Class</a:t>
            </a:r>
          </a:p>
          <a:p>
            <a:pPr algn="just">
              <a:lnSpc>
                <a:spcPct val="150000"/>
              </a:lnSpc>
              <a:buFont typeface="Arial" panose="020B0604020202020204" pitchFamily="34" charset="0"/>
              <a:buChar char="•"/>
            </a:pPr>
            <a:r>
              <a:rPr lang="en-US" dirty="0" smtClean="0">
                <a:solidFill>
                  <a:srgbClr val="008000"/>
                </a:solidFill>
                <a:latin typeface="inter-regular"/>
                <a:hlinkClick r:id="rId3"/>
              </a:rPr>
              <a:t>Inheritance</a:t>
            </a:r>
            <a:endParaRPr lang="en-US" dirty="0" smtClean="0">
              <a:solidFill>
                <a:srgbClr val="000000"/>
              </a:solidFill>
              <a:latin typeface="inter-regular"/>
            </a:endParaRPr>
          </a:p>
          <a:p>
            <a:pPr algn="just">
              <a:lnSpc>
                <a:spcPct val="150000"/>
              </a:lnSpc>
              <a:buFont typeface="Arial" panose="020B0604020202020204" pitchFamily="34" charset="0"/>
              <a:buChar char="•"/>
            </a:pPr>
            <a:r>
              <a:rPr lang="en-US" dirty="0" smtClean="0">
                <a:solidFill>
                  <a:srgbClr val="008000"/>
                </a:solidFill>
                <a:latin typeface="inter-regular"/>
                <a:hlinkClick r:id="rId4"/>
              </a:rPr>
              <a:t>Polymorphism</a:t>
            </a:r>
            <a:endParaRPr lang="en-US" dirty="0" smtClean="0">
              <a:solidFill>
                <a:srgbClr val="000000"/>
              </a:solidFill>
              <a:latin typeface="inter-regular"/>
            </a:endParaRPr>
          </a:p>
          <a:p>
            <a:pPr algn="just">
              <a:lnSpc>
                <a:spcPct val="150000"/>
              </a:lnSpc>
              <a:buFont typeface="Arial" panose="020B0604020202020204" pitchFamily="34" charset="0"/>
              <a:buChar char="•"/>
            </a:pPr>
            <a:r>
              <a:rPr lang="en-US" dirty="0" smtClean="0">
                <a:solidFill>
                  <a:srgbClr val="008000"/>
                </a:solidFill>
                <a:latin typeface="inter-regular"/>
                <a:hlinkClick r:id="rId5"/>
              </a:rPr>
              <a:t>Abstraction</a:t>
            </a:r>
            <a:endParaRPr lang="en-US" dirty="0" smtClean="0">
              <a:solidFill>
                <a:srgbClr val="000000"/>
              </a:solidFill>
              <a:latin typeface="inter-regular"/>
            </a:endParaRPr>
          </a:p>
          <a:p>
            <a:pPr algn="just">
              <a:lnSpc>
                <a:spcPct val="150000"/>
              </a:lnSpc>
              <a:buFont typeface="Arial" panose="020B0604020202020204" pitchFamily="34" charset="0"/>
              <a:buChar char="•"/>
            </a:pPr>
            <a:r>
              <a:rPr lang="en-US" dirty="0" smtClean="0">
                <a:solidFill>
                  <a:srgbClr val="008000"/>
                </a:solidFill>
                <a:latin typeface="inter-regular"/>
                <a:hlinkClick r:id="rId6"/>
              </a:rPr>
              <a:t>Encapsulation</a:t>
            </a:r>
            <a:endParaRPr lang="en-US" dirty="0" smtClean="0">
              <a:solidFill>
                <a:srgbClr val="000000"/>
              </a:solidFill>
              <a:latin typeface="inter-regular"/>
            </a:endParaRPr>
          </a:p>
          <a:p>
            <a:pPr algn="just">
              <a:lnSpc>
                <a:spcPct val="150000"/>
              </a:lnSpc>
            </a:pPr>
            <a:r>
              <a:rPr lang="en-US" dirty="0" smtClean="0">
                <a:solidFill>
                  <a:srgbClr val="333333"/>
                </a:solidFill>
                <a:latin typeface="inter-regular"/>
              </a:rPr>
              <a:t>Apart from these concepts, there are some other terms which are used in Object-Oriented design:</a:t>
            </a:r>
          </a:p>
          <a:p>
            <a:pPr algn="just">
              <a:lnSpc>
                <a:spcPct val="150000"/>
              </a:lnSpc>
              <a:buFont typeface="Arial" panose="020B0604020202020204" pitchFamily="34" charset="0"/>
              <a:buChar char="•"/>
            </a:pPr>
            <a:r>
              <a:rPr lang="en-US" dirty="0" smtClean="0">
                <a:solidFill>
                  <a:srgbClr val="000000"/>
                </a:solidFill>
                <a:latin typeface="inter-regular"/>
              </a:rPr>
              <a:t>Coupling</a:t>
            </a:r>
          </a:p>
          <a:p>
            <a:pPr algn="just">
              <a:lnSpc>
                <a:spcPct val="150000"/>
              </a:lnSpc>
              <a:buFont typeface="Arial" panose="020B0604020202020204" pitchFamily="34" charset="0"/>
              <a:buChar char="•"/>
            </a:pPr>
            <a:r>
              <a:rPr lang="en-US" dirty="0" smtClean="0">
                <a:solidFill>
                  <a:srgbClr val="000000"/>
                </a:solidFill>
                <a:latin typeface="inter-regular"/>
              </a:rPr>
              <a:t>Cohesion</a:t>
            </a:r>
          </a:p>
          <a:p>
            <a:pPr algn="just">
              <a:lnSpc>
                <a:spcPct val="150000"/>
              </a:lnSpc>
              <a:buFont typeface="Arial" panose="020B0604020202020204" pitchFamily="34" charset="0"/>
              <a:buChar char="•"/>
            </a:pPr>
            <a:r>
              <a:rPr lang="en-US" dirty="0" smtClean="0">
                <a:solidFill>
                  <a:srgbClr val="000000"/>
                </a:solidFill>
                <a:latin typeface="inter-regular"/>
              </a:rPr>
              <a:t>Association</a:t>
            </a:r>
          </a:p>
          <a:p>
            <a:pPr algn="just">
              <a:lnSpc>
                <a:spcPct val="150000"/>
              </a:lnSpc>
              <a:buFont typeface="Arial" panose="020B0604020202020204" pitchFamily="34" charset="0"/>
              <a:buChar char="•"/>
            </a:pPr>
            <a:r>
              <a:rPr lang="en-US" dirty="0" smtClean="0">
                <a:solidFill>
                  <a:srgbClr val="000000"/>
                </a:solidFill>
                <a:latin typeface="inter-regular"/>
              </a:rPr>
              <a:t>Aggregation</a:t>
            </a:r>
          </a:p>
          <a:p>
            <a:pPr algn="just">
              <a:lnSpc>
                <a:spcPct val="150000"/>
              </a:lnSpc>
              <a:buFont typeface="Arial" panose="020B0604020202020204" pitchFamily="34" charset="0"/>
              <a:buChar char="•"/>
            </a:pPr>
            <a:r>
              <a:rPr lang="en-US" dirty="0" smtClean="0">
                <a:solidFill>
                  <a:srgbClr val="000000"/>
                </a:solidFill>
                <a:latin typeface="inter-regular"/>
              </a:rPr>
              <a:t>Composition</a:t>
            </a:r>
            <a:endParaRPr lang="en-US" b="0" i="0" dirty="0">
              <a:solidFill>
                <a:srgbClr val="000000"/>
              </a:solidFill>
              <a:effectLst/>
              <a:latin typeface="inter-regular"/>
            </a:endParaRPr>
          </a:p>
        </p:txBody>
      </p:sp>
      <p:sp>
        <p:nvSpPr>
          <p:cNvPr id="4" name="TextBox 3">
            <a:extLst>
              <a:ext uri="{FF2B5EF4-FFF2-40B4-BE49-F238E27FC236}">
                <a16:creationId xmlns:a16="http://schemas.microsoft.com/office/drawing/2014/main" id="{81D0F128-D8C9-473F-82AF-0217CEEF3CC3}"/>
              </a:ext>
            </a:extLst>
          </p:cNvPr>
          <p:cNvSpPr txBox="1"/>
          <p:nvPr/>
        </p:nvSpPr>
        <p:spPr>
          <a:xfrm>
            <a:off x="609600" y="244997"/>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Java </a:t>
            </a:r>
            <a:r>
              <a:rPr lang="en-US" sz="3600" b="1" dirty="0">
                <a:solidFill>
                  <a:srgbClr val="32425C"/>
                </a:solidFill>
                <a:latin typeface="+mj-lt"/>
              </a:rPr>
              <a:t>OOPs </a:t>
            </a:r>
            <a:r>
              <a:rPr lang="en-US" sz="3600" b="1" dirty="0" smtClean="0">
                <a:solidFill>
                  <a:srgbClr val="32425C"/>
                </a:solidFill>
                <a:latin typeface="+mj-lt"/>
              </a:rPr>
              <a:t>Concepts…</a:t>
            </a:r>
            <a:endParaRPr lang="en-US" sz="3600" b="1" dirty="0">
              <a:solidFill>
                <a:srgbClr val="32425C"/>
              </a:solidFill>
              <a:latin typeface="+mj-lt"/>
            </a:endParaRPr>
          </a:p>
        </p:txBody>
      </p:sp>
    </p:spTree>
    <p:extLst>
      <p:ext uri="{BB962C8B-B14F-4D97-AF65-F5344CB8AC3E}">
        <p14:creationId xmlns:p14="http://schemas.microsoft.com/office/powerpoint/2010/main" val="1328787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va OOPs Conce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125" y="280714"/>
            <a:ext cx="9039497" cy="57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203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971" y="1430366"/>
            <a:ext cx="7341326" cy="3693319"/>
          </a:xfrm>
          <a:prstGeom prst="rect">
            <a:avLst/>
          </a:prstGeom>
        </p:spPr>
        <p:txBody>
          <a:bodyPr wrap="square">
            <a:spAutoFit/>
          </a:bodyPr>
          <a:lstStyle/>
          <a:p>
            <a:pPr algn="just"/>
            <a:r>
              <a:rPr lang="en-US" dirty="0">
                <a:solidFill>
                  <a:srgbClr val="333333"/>
                </a:solidFill>
                <a:latin typeface="inter-regular"/>
              </a:rPr>
              <a:t>Any entity that has state and behavior is known as an object. For example, a chair, pen, table, keyboard, bike, etc. It can be physical or logical</a:t>
            </a:r>
            <a:r>
              <a:rPr lang="en-US" dirty="0" smtClean="0">
                <a:solidFill>
                  <a:srgbClr val="333333"/>
                </a:solidFill>
                <a:latin typeface="inter-regular"/>
              </a:rPr>
              <a:t>.</a:t>
            </a:r>
          </a:p>
          <a:p>
            <a:pPr algn="just"/>
            <a:endParaRPr lang="en-US" dirty="0">
              <a:solidFill>
                <a:srgbClr val="333333"/>
              </a:solidFill>
              <a:latin typeface="inter-regular"/>
            </a:endParaRPr>
          </a:p>
          <a:p>
            <a:pPr algn="just"/>
            <a:r>
              <a:rPr lang="en-US" dirty="0">
                <a:solidFill>
                  <a:srgbClr val="333333"/>
                </a:solidFill>
                <a:latin typeface="inter-regular"/>
              </a:rPr>
              <a:t>An Object can be defined as an instance of a class. An object contains an address and takes up some space in memory. Objects can communicate without knowing the details of each other's data or code. The only necessary thing is the type of message accepted and the type of response returned by the objects</a:t>
            </a:r>
            <a:r>
              <a:rPr lang="en-US" dirty="0" smtClean="0">
                <a:solidFill>
                  <a:srgbClr val="333333"/>
                </a:solidFill>
                <a:latin typeface="inter-regular"/>
              </a:rPr>
              <a:t>.</a:t>
            </a:r>
          </a:p>
          <a:p>
            <a:pPr algn="just"/>
            <a:endParaRPr lang="en-US" dirty="0">
              <a:solidFill>
                <a:srgbClr val="333333"/>
              </a:solidFill>
              <a:latin typeface="inter-regular"/>
            </a:endParaRPr>
          </a:p>
          <a:p>
            <a:pPr algn="just"/>
            <a:r>
              <a:rPr lang="en-US" b="1" dirty="0">
                <a:solidFill>
                  <a:srgbClr val="333333"/>
                </a:solidFill>
                <a:latin typeface="inter-bold"/>
              </a:rPr>
              <a:t>Example:</a:t>
            </a:r>
            <a:r>
              <a:rPr lang="en-US" dirty="0">
                <a:solidFill>
                  <a:srgbClr val="333333"/>
                </a:solidFill>
                <a:latin typeface="inter-regular"/>
              </a:rPr>
              <a:t> A dog is an object because it has states like color, name, breed, etc. as well as behaviors like wagging the tail, barking, eating, etc.</a:t>
            </a:r>
            <a:endParaRPr lang="en-US" b="0" i="0" dirty="0">
              <a:solidFill>
                <a:srgbClr val="333333"/>
              </a:solidFill>
              <a:effectLst/>
              <a:latin typeface="inter-regular"/>
            </a:endParaRPr>
          </a:p>
        </p:txBody>
      </p:sp>
      <p:sp>
        <p:nvSpPr>
          <p:cNvPr id="7" name="TextBox 6">
            <a:extLst>
              <a:ext uri="{FF2B5EF4-FFF2-40B4-BE49-F238E27FC236}">
                <a16:creationId xmlns:a16="http://schemas.microsoft.com/office/drawing/2014/main" id="{81D0F128-D8C9-473F-82AF-0217CEEF3CC3}"/>
              </a:ext>
            </a:extLst>
          </p:cNvPr>
          <p:cNvSpPr txBox="1"/>
          <p:nvPr/>
        </p:nvSpPr>
        <p:spPr>
          <a:xfrm>
            <a:off x="609600" y="244997"/>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Java </a:t>
            </a:r>
            <a:r>
              <a:rPr lang="en-US" sz="3600" b="1" dirty="0">
                <a:solidFill>
                  <a:srgbClr val="32425C"/>
                </a:solidFill>
                <a:latin typeface="+mj-lt"/>
              </a:rPr>
              <a:t>OOPs </a:t>
            </a:r>
            <a:r>
              <a:rPr lang="en-US" sz="3600" b="1" dirty="0" smtClean="0">
                <a:solidFill>
                  <a:srgbClr val="32425C"/>
                </a:solidFill>
                <a:latin typeface="+mj-lt"/>
              </a:rPr>
              <a:t>Concepts…</a:t>
            </a:r>
            <a:endParaRPr lang="en-US" sz="3600" b="1" dirty="0">
              <a:solidFill>
                <a:srgbClr val="32425C"/>
              </a:solidFill>
              <a:latin typeface="+mj-lt"/>
            </a:endParaRPr>
          </a:p>
        </p:txBody>
      </p:sp>
      <p:sp>
        <p:nvSpPr>
          <p:cNvPr id="8" name="TextBox 7">
            <a:extLst>
              <a:ext uri="{FF2B5EF4-FFF2-40B4-BE49-F238E27FC236}">
                <a16:creationId xmlns:a16="http://schemas.microsoft.com/office/drawing/2014/main" id="{81D0F128-D8C9-473F-82AF-0217CEEF3CC3}"/>
              </a:ext>
            </a:extLst>
          </p:cNvPr>
          <p:cNvSpPr txBox="1"/>
          <p:nvPr/>
        </p:nvSpPr>
        <p:spPr>
          <a:xfrm>
            <a:off x="557348" y="876368"/>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Objects</a:t>
            </a:r>
            <a:endParaRPr lang="en-US" sz="3600" b="1" dirty="0">
              <a:solidFill>
                <a:srgbClr val="32425C"/>
              </a:solidFill>
              <a:latin typeface="+mj-lt"/>
            </a:endParaRPr>
          </a:p>
        </p:txBody>
      </p:sp>
      <p:pic>
        <p:nvPicPr>
          <p:cNvPr id="2052" name="Picture 4" descr="Java 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123" y="1577203"/>
            <a:ext cx="3057525" cy="305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829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987645"/>
            <a:ext cx="8499566" cy="3139321"/>
          </a:xfrm>
          <a:prstGeom prst="rect">
            <a:avLst/>
          </a:prstGeom>
        </p:spPr>
        <p:txBody>
          <a:bodyPr wrap="square">
            <a:spAutoFit/>
          </a:bodyPr>
          <a:lstStyle/>
          <a:p>
            <a:pPr algn="just"/>
            <a:r>
              <a:rPr lang="en-US" sz="3600" b="1" dirty="0">
                <a:solidFill>
                  <a:srgbClr val="32425C"/>
                </a:solidFill>
                <a:latin typeface="+mj-lt"/>
              </a:rPr>
              <a:t>Class</a:t>
            </a:r>
          </a:p>
          <a:p>
            <a:pPr algn="just"/>
            <a:r>
              <a:rPr lang="en-US" i="1" dirty="0">
                <a:solidFill>
                  <a:srgbClr val="333333"/>
                </a:solidFill>
                <a:latin typeface="inter-regular"/>
              </a:rPr>
              <a:t>Collection of objects</a:t>
            </a:r>
            <a:r>
              <a:rPr lang="en-US" dirty="0">
                <a:solidFill>
                  <a:srgbClr val="333333"/>
                </a:solidFill>
                <a:latin typeface="inter-regular"/>
              </a:rPr>
              <a:t> is called class. It is a logical entity.</a:t>
            </a:r>
          </a:p>
          <a:p>
            <a:pPr algn="just"/>
            <a:r>
              <a:rPr lang="en-US" dirty="0">
                <a:solidFill>
                  <a:srgbClr val="333333"/>
                </a:solidFill>
                <a:latin typeface="inter-regular"/>
              </a:rPr>
              <a:t>A class can also be defined as a blueprint from which you can create an individual object. Class doesn't consume any space</a:t>
            </a:r>
            <a:r>
              <a:rPr lang="en-US" dirty="0" smtClean="0">
                <a:solidFill>
                  <a:srgbClr val="333333"/>
                </a:solidFill>
                <a:latin typeface="inter-regular"/>
              </a:rPr>
              <a:t>.</a:t>
            </a:r>
          </a:p>
          <a:p>
            <a:pPr algn="just"/>
            <a:endParaRPr lang="en-US" dirty="0">
              <a:solidFill>
                <a:srgbClr val="333333"/>
              </a:solidFill>
              <a:latin typeface="inter-regular"/>
            </a:endParaRPr>
          </a:p>
          <a:p>
            <a:pPr algn="just"/>
            <a:r>
              <a:rPr lang="en-US" sz="3600" b="1" dirty="0">
                <a:solidFill>
                  <a:srgbClr val="32425C"/>
                </a:solidFill>
                <a:latin typeface="+mj-lt"/>
              </a:rPr>
              <a:t>Inheritance</a:t>
            </a:r>
          </a:p>
          <a:p>
            <a:pPr algn="just"/>
            <a:r>
              <a:rPr lang="en-US" i="1" dirty="0">
                <a:solidFill>
                  <a:srgbClr val="333333"/>
                </a:solidFill>
                <a:latin typeface="inter-regular"/>
              </a:rPr>
              <a:t>When one object acquires all the properties and behaviors of a parent object</a:t>
            </a:r>
            <a:r>
              <a:rPr lang="en-US" dirty="0">
                <a:solidFill>
                  <a:srgbClr val="333333"/>
                </a:solidFill>
                <a:latin typeface="inter-regular"/>
              </a:rPr>
              <a:t>, it is known as inheritance. It provides code reusability. It is used to achieve runtime polymorphism.</a:t>
            </a:r>
            <a:endParaRPr lang="en-US" b="0" i="0" dirty="0">
              <a:solidFill>
                <a:srgbClr val="333333"/>
              </a:solidFill>
              <a:effectLst/>
              <a:latin typeface="inter-regular"/>
            </a:endParaRPr>
          </a:p>
        </p:txBody>
      </p:sp>
      <p:sp>
        <p:nvSpPr>
          <p:cNvPr id="3" name="TextBox 2">
            <a:extLst>
              <a:ext uri="{FF2B5EF4-FFF2-40B4-BE49-F238E27FC236}">
                <a16:creationId xmlns:a16="http://schemas.microsoft.com/office/drawing/2014/main" id="{81D0F128-D8C9-473F-82AF-0217CEEF3CC3}"/>
              </a:ext>
            </a:extLst>
          </p:cNvPr>
          <p:cNvSpPr txBox="1"/>
          <p:nvPr/>
        </p:nvSpPr>
        <p:spPr>
          <a:xfrm>
            <a:off x="609600" y="244997"/>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Java </a:t>
            </a:r>
            <a:r>
              <a:rPr lang="en-US" sz="3600" b="1" dirty="0">
                <a:solidFill>
                  <a:srgbClr val="32425C"/>
                </a:solidFill>
                <a:latin typeface="+mj-lt"/>
              </a:rPr>
              <a:t>OOPs </a:t>
            </a:r>
            <a:r>
              <a:rPr lang="en-US" sz="3600" b="1" dirty="0" smtClean="0">
                <a:solidFill>
                  <a:srgbClr val="32425C"/>
                </a:solidFill>
                <a:latin typeface="+mj-lt"/>
              </a:rPr>
              <a:t>Concepts…</a:t>
            </a:r>
            <a:endParaRPr lang="en-US" sz="3600" b="1" dirty="0">
              <a:solidFill>
                <a:srgbClr val="32425C"/>
              </a:solidFill>
              <a:latin typeface="+mj-lt"/>
            </a:endParaRPr>
          </a:p>
        </p:txBody>
      </p:sp>
      <p:sp>
        <p:nvSpPr>
          <p:cNvPr id="4" name="Rectangle 3"/>
          <p:cNvSpPr/>
          <p:nvPr/>
        </p:nvSpPr>
        <p:spPr>
          <a:xfrm>
            <a:off x="609599" y="4126966"/>
            <a:ext cx="11416937" cy="2031325"/>
          </a:xfrm>
          <a:prstGeom prst="rect">
            <a:avLst/>
          </a:prstGeom>
        </p:spPr>
        <p:txBody>
          <a:bodyPr wrap="square">
            <a:spAutoFit/>
          </a:bodyPr>
          <a:lstStyle/>
          <a:p>
            <a:pPr algn="just"/>
            <a:r>
              <a:rPr lang="en-US" sz="3600" b="1" dirty="0">
                <a:solidFill>
                  <a:srgbClr val="32425C"/>
                </a:solidFill>
                <a:latin typeface="+mj-lt"/>
              </a:rPr>
              <a:t>Polymorphism</a:t>
            </a:r>
          </a:p>
          <a:p>
            <a:pPr algn="just"/>
            <a:r>
              <a:rPr lang="en-US" dirty="0">
                <a:solidFill>
                  <a:srgbClr val="333333"/>
                </a:solidFill>
                <a:latin typeface="inter-regular"/>
              </a:rPr>
              <a:t>If </a:t>
            </a:r>
            <a:r>
              <a:rPr lang="en-US" i="1" dirty="0">
                <a:solidFill>
                  <a:srgbClr val="333333"/>
                </a:solidFill>
                <a:latin typeface="inter-regular"/>
              </a:rPr>
              <a:t>one task is performed in different ways</a:t>
            </a:r>
            <a:r>
              <a:rPr lang="en-US" dirty="0">
                <a:solidFill>
                  <a:srgbClr val="333333"/>
                </a:solidFill>
                <a:latin typeface="inter-regular"/>
              </a:rPr>
              <a:t>, it is known as polymorphism. For example: to convince the customer differently, to draw something, for example, shape, triangle, rectangle, etc</a:t>
            </a:r>
            <a:r>
              <a:rPr lang="en-US" dirty="0" smtClean="0">
                <a:solidFill>
                  <a:srgbClr val="333333"/>
                </a:solidFill>
                <a:latin typeface="inter-regular"/>
              </a:rPr>
              <a:t>.</a:t>
            </a:r>
          </a:p>
          <a:p>
            <a:pPr algn="just"/>
            <a:endParaRPr lang="en-US" dirty="0">
              <a:solidFill>
                <a:srgbClr val="333333"/>
              </a:solidFill>
              <a:latin typeface="inter-regular"/>
            </a:endParaRPr>
          </a:p>
          <a:p>
            <a:pPr algn="just"/>
            <a:r>
              <a:rPr lang="en-US" dirty="0">
                <a:solidFill>
                  <a:srgbClr val="333333"/>
                </a:solidFill>
                <a:latin typeface="inter-regular"/>
              </a:rPr>
              <a:t>In Java, we use method overloading and method overriding to achieve polymorphism.</a:t>
            </a:r>
          </a:p>
          <a:p>
            <a:pPr algn="just"/>
            <a:r>
              <a:rPr lang="en-US" dirty="0">
                <a:solidFill>
                  <a:srgbClr val="333333"/>
                </a:solidFill>
                <a:latin typeface="inter-regular"/>
              </a:rPr>
              <a:t>Another example can be to speak something; for example, a cat speaks meow, dog barks woof, </a:t>
            </a:r>
            <a:r>
              <a:rPr lang="en-US" dirty="0" err="1">
                <a:solidFill>
                  <a:srgbClr val="333333"/>
                </a:solidFill>
                <a:latin typeface="inter-regular"/>
              </a:rPr>
              <a:t>etc</a:t>
            </a:r>
            <a:endParaRPr lang="en-US" b="0" i="0" dirty="0">
              <a:solidFill>
                <a:srgbClr val="333333"/>
              </a:solidFill>
              <a:effectLst/>
              <a:latin typeface="inter-regular"/>
            </a:endParaRPr>
          </a:p>
        </p:txBody>
      </p:sp>
      <p:pic>
        <p:nvPicPr>
          <p:cNvPr id="3074" name="Picture 2" descr="Polymorphism in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6363" y="244996"/>
            <a:ext cx="2840174" cy="228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782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599" y="798995"/>
            <a:ext cx="11251473" cy="2308324"/>
          </a:xfrm>
          <a:prstGeom prst="rect">
            <a:avLst/>
          </a:prstGeom>
        </p:spPr>
        <p:txBody>
          <a:bodyPr wrap="square">
            <a:spAutoFit/>
          </a:bodyPr>
          <a:lstStyle/>
          <a:p>
            <a:pPr algn="just">
              <a:lnSpc>
                <a:spcPct val="150000"/>
              </a:lnSpc>
            </a:pPr>
            <a:r>
              <a:rPr lang="en-US" sz="3600" b="1" dirty="0" smtClean="0">
                <a:solidFill>
                  <a:srgbClr val="32425C"/>
                </a:solidFill>
                <a:latin typeface="+mj-lt"/>
              </a:rPr>
              <a:t>Abstraction</a:t>
            </a:r>
            <a:endParaRPr lang="en-US" sz="3600" b="1" dirty="0">
              <a:solidFill>
                <a:srgbClr val="32425C"/>
              </a:solidFill>
              <a:latin typeface="+mj-lt"/>
            </a:endParaRPr>
          </a:p>
          <a:p>
            <a:pPr algn="just">
              <a:lnSpc>
                <a:spcPct val="150000"/>
              </a:lnSpc>
            </a:pPr>
            <a:r>
              <a:rPr lang="en-US" i="1" dirty="0">
                <a:solidFill>
                  <a:srgbClr val="333333"/>
                </a:solidFill>
                <a:latin typeface="inter-regular"/>
              </a:rPr>
              <a:t>Hiding internal details and showing functionality</a:t>
            </a:r>
            <a:r>
              <a:rPr lang="en-US" dirty="0">
                <a:solidFill>
                  <a:srgbClr val="333333"/>
                </a:solidFill>
                <a:latin typeface="inter-regular"/>
              </a:rPr>
              <a:t> is known as abstraction. For example phone call, we don't know the internal processing</a:t>
            </a:r>
            <a:r>
              <a:rPr lang="en-US" dirty="0" smtClean="0">
                <a:solidFill>
                  <a:srgbClr val="333333"/>
                </a:solidFill>
                <a:latin typeface="inter-regular"/>
              </a:rPr>
              <a:t>.</a:t>
            </a:r>
          </a:p>
          <a:p>
            <a:pPr algn="just"/>
            <a:endParaRPr lang="en-US" b="0" i="0" dirty="0">
              <a:solidFill>
                <a:srgbClr val="333333"/>
              </a:solidFill>
              <a:effectLst/>
              <a:latin typeface="inter-regular"/>
            </a:endParaRPr>
          </a:p>
          <a:p>
            <a:pPr algn="just"/>
            <a:r>
              <a:rPr lang="en-US" dirty="0"/>
              <a:t>In Java, we use abstract class and interface to achieve abstraction.</a:t>
            </a:r>
            <a:endParaRPr lang="en-US" b="0" i="0" dirty="0">
              <a:solidFill>
                <a:srgbClr val="333333"/>
              </a:solidFill>
              <a:effectLst/>
              <a:latin typeface="inter-regular"/>
            </a:endParaRPr>
          </a:p>
        </p:txBody>
      </p:sp>
      <p:sp>
        <p:nvSpPr>
          <p:cNvPr id="3" name="TextBox 2">
            <a:extLst>
              <a:ext uri="{FF2B5EF4-FFF2-40B4-BE49-F238E27FC236}">
                <a16:creationId xmlns:a16="http://schemas.microsoft.com/office/drawing/2014/main" id="{81D0F128-D8C9-473F-82AF-0217CEEF3CC3}"/>
              </a:ext>
            </a:extLst>
          </p:cNvPr>
          <p:cNvSpPr txBox="1"/>
          <p:nvPr/>
        </p:nvSpPr>
        <p:spPr>
          <a:xfrm>
            <a:off x="609600" y="244997"/>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Java </a:t>
            </a:r>
            <a:r>
              <a:rPr lang="en-US" sz="3600" b="1" dirty="0">
                <a:solidFill>
                  <a:srgbClr val="32425C"/>
                </a:solidFill>
                <a:latin typeface="+mj-lt"/>
              </a:rPr>
              <a:t>OOPs </a:t>
            </a:r>
            <a:r>
              <a:rPr lang="en-US" sz="3600" b="1" dirty="0" smtClean="0">
                <a:solidFill>
                  <a:srgbClr val="32425C"/>
                </a:solidFill>
                <a:latin typeface="+mj-lt"/>
              </a:rPr>
              <a:t>Concepts…</a:t>
            </a:r>
            <a:endParaRPr lang="en-US" sz="3600" b="1" dirty="0">
              <a:solidFill>
                <a:srgbClr val="32425C"/>
              </a:solidFill>
              <a:latin typeface="+mj-lt"/>
            </a:endParaRPr>
          </a:p>
        </p:txBody>
      </p:sp>
      <p:sp>
        <p:nvSpPr>
          <p:cNvPr id="4" name="Rectangle 3"/>
          <p:cNvSpPr/>
          <p:nvPr/>
        </p:nvSpPr>
        <p:spPr>
          <a:xfrm>
            <a:off x="592181" y="3188400"/>
            <a:ext cx="11268891" cy="2308324"/>
          </a:xfrm>
          <a:prstGeom prst="rect">
            <a:avLst/>
          </a:prstGeom>
        </p:spPr>
        <p:txBody>
          <a:bodyPr wrap="square">
            <a:spAutoFit/>
          </a:bodyPr>
          <a:lstStyle/>
          <a:p>
            <a:pPr algn="just">
              <a:lnSpc>
                <a:spcPct val="150000"/>
              </a:lnSpc>
            </a:pPr>
            <a:r>
              <a:rPr lang="en-US" sz="3600" b="1" dirty="0" smtClean="0">
                <a:solidFill>
                  <a:srgbClr val="32425C"/>
                </a:solidFill>
                <a:latin typeface="+mj-lt"/>
              </a:rPr>
              <a:t>Encapsulation</a:t>
            </a:r>
            <a:endParaRPr lang="en-US" sz="3600" b="1" dirty="0">
              <a:solidFill>
                <a:srgbClr val="32425C"/>
              </a:solidFill>
              <a:latin typeface="+mj-lt"/>
            </a:endParaRPr>
          </a:p>
          <a:p>
            <a:pPr algn="just">
              <a:lnSpc>
                <a:spcPct val="150000"/>
              </a:lnSpc>
            </a:pPr>
            <a:r>
              <a:rPr lang="en-US" i="1" dirty="0">
                <a:solidFill>
                  <a:srgbClr val="333333"/>
                </a:solidFill>
                <a:latin typeface="inter-regular"/>
              </a:rPr>
              <a:t>Binding (or wrapping) code and data together into a single unit are known as encapsulation</a:t>
            </a:r>
            <a:r>
              <a:rPr lang="en-US" dirty="0">
                <a:solidFill>
                  <a:srgbClr val="333333"/>
                </a:solidFill>
                <a:latin typeface="inter-regular"/>
              </a:rPr>
              <a:t>. For example, a capsule, it is wrapped with different medicines.</a:t>
            </a:r>
          </a:p>
          <a:p>
            <a:pPr algn="just"/>
            <a:r>
              <a:rPr lang="en-US" dirty="0">
                <a:solidFill>
                  <a:srgbClr val="333333"/>
                </a:solidFill>
                <a:latin typeface="inter-regular"/>
              </a:rPr>
              <a:t>A java class is the example of encapsulation. Java bean is the fully encapsulated class because all the data members are private here.</a:t>
            </a:r>
            <a:endParaRPr lang="en-US" b="0" i="0" dirty="0">
              <a:solidFill>
                <a:srgbClr val="333333"/>
              </a:solidFill>
              <a:effectLst/>
              <a:latin typeface="inter-regular"/>
            </a:endParaRPr>
          </a:p>
        </p:txBody>
      </p:sp>
      <p:pic>
        <p:nvPicPr>
          <p:cNvPr id="4098" name="Picture 2" descr="Encapsulation in Java OOPs Conce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4786" y="4781958"/>
            <a:ext cx="2735671" cy="222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7714" y="533192"/>
            <a:ext cx="4754880" cy="6324808"/>
          </a:xfrm>
          <a:prstGeom prst="rect">
            <a:avLst/>
          </a:prstGeom>
        </p:spPr>
        <p:txBody>
          <a:bodyPr wrap="square">
            <a:spAutoFit/>
          </a:bodyPr>
          <a:lstStyle/>
          <a:p>
            <a:pPr>
              <a:lnSpc>
                <a:spcPct val="150000"/>
              </a:lnSpc>
            </a:pPr>
            <a:r>
              <a:rPr lang="en-US" dirty="0">
                <a:solidFill>
                  <a:srgbClr val="444444"/>
                </a:solidFill>
                <a:latin typeface="Courier 10 Pitch"/>
              </a:rPr>
              <a:t>Class </a:t>
            </a:r>
            <a:r>
              <a:rPr lang="en-US" dirty="0" err="1">
                <a:solidFill>
                  <a:srgbClr val="444444"/>
                </a:solidFill>
                <a:latin typeface="Courier 10 Pitch"/>
              </a:rPr>
              <a:t>PetAnimal</a:t>
            </a:r>
            <a:r>
              <a:rPr lang="en-US" dirty="0">
                <a:solidFill>
                  <a:srgbClr val="444444"/>
                </a:solidFill>
                <a:latin typeface="Courier 10 Pitch"/>
              </a:rPr>
              <a:t> {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a:t>
            </a:r>
            <a:r>
              <a:rPr lang="en-US" dirty="0">
                <a:solidFill>
                  <a:srgbClr val="444444"/>
                </a:solidFill>
                <a:latin typeface="Courier 10 Pitch"/>
              </a:rPr>
              <a:t>field and method of the parent class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String </a:t>
            </a:r>
            <a:r>
              <a:rPr lang="en-US" dirty="0">
                <a:solidFill>
                  <a:srgbClr val="444444"/>
                </a:solidFill>
                <a:latin typeface="Courier 10 Pitch"/>
              </a:rPr>
              <a:t>name;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public </a:t>
            </a:r>
            <a:r>
              <a:rPr lang="en-US" dirty="0">
                <a:solidFill>
                  <a:srgbClr val="444444"/>
                </a:solidFill>
                <a:latin typeface="Courier 10 Pitch"/>
              </a:rPr>
              <a:t>void eat()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a:t>
            </a:r>
          </a:p>
          <a:p>
            <a:pPr>
              <a:lnSpc>
                <a:spcPct val="150000"/>
              </a:lnSpc>
            </a:pPr>
            <a:r>
              <a:rPr lang="en-US" dirty="0" err="1" smtClean="0">
                <a:solidFill>
                  <a:srgbClr val="444444"/>
                </a:solidFill>
                <a:latin typeface="Courier 10 Pitch"/>
              </a:rPr>
              <a:t>System.out.println</a:t>
            </a:r>
            <a:r>
              <a:rPr lang="en-US" dirty="0">
                <a:solidFill>
                  <a:srgbClr val="444444"/>
                </a:solidFill>
                <a:latin typeface="Courier 10 Pitch"/>
              </a:rPr>
              <a:t>("I can eat");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a:t>
            </a:r>
            <a:r>
              <a:rPr lang="en-US" dirty="0">
                <a:solidFill>
                  <a:srgbClr val="444444"/>
                </a:solidFill>
                <a:latin typeface="Courier 10 Pitch"/>
              </a:rPr>
              <a:t>}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a:t>
            </a:r>
            <a:r>
              <a:rPr lang="en-US" dirty="0">
                <a:solidFill>
                  <a:srgbClr val="444444"/>
                </a:solidFill>
                <a:latin typeface="Courier 10 Pitch"/>
              </a:rPr>
              <a:t>inherit from </a:t>
            </a:r>
            <a:r>
              <a:rPr lang="en-US" dirty="0" err="1">
                <a:solidFill>
                  <a:srgbClr val="444444"/>
                </a:solidFill>
                <a:latin typeface="Courier 10 Pitch"/>
              </a:rPr>
              <a:t>PetAnimal</a:t>
            </a:r>
            <a:r>
              <a:rPr lang="en-US" dirty="0">
                <a:solidFill>
                  <a:srgbClr val="444444"/>
                </a:solidFill>
                <a:latin typeface="Courier 10 Pitch"/>
              </a:rPr>
              <a:t> class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Dog </a:t>
            </a:r>
            <a:r>
              <a:rPr lang="en-US" dirty="0">
                <a:solidFill>
                  <a:srgbClr val="444444"/>
                </a:solidFill>
                <a:latin typeface="Courier 10 Pitch"/>
              </a:rPr>
              <a:t>extends </a:t>
            </a:r>
            <a:r>
              <a:rPr lang="en-US" dirty="0" err="1">
                <a:solidFill>
                  <a:srgbClr val="444444"/>
                </a:solidFill>
                <a:latin typeface="Courier 10 Pitch"/>
              </a:rPr>
              <a:t>PetAnimal</a:t>
            </a:r>
            <a:r>
              <a:rPr lang="en-US" dirty="0">
                <a:solidFill>
                  <a:srgbClr val="444444"/>
                </a:solidFill>
                <a:latin typeface="Courier 10 Pitch"/>
              </a:rPr>
              <a:t>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a:t>
            </a:r>
          </a:p>
          <a:p>
            <a:pPr>
              <a:lnSpc>
                <a:spcPct val="150000"/>
              </a:lnSpc>
            </a:pPr>
            <a:r>
              <a:rPr lang="en-US" dirty="0" smtClean="0">
                <a:solidFill>
                  <a:srgbClr val="444444"/>
                </a:solidFill>
                <a:latin typeface="Courier 10 Pitch"/>
              </a:rPr>
              <a:t>// </a:t>
            </a:r>
            <a:r>
              <a:rPr lang="en-US" dirty="0">
                <a:solidFill>
                  <a:srgbClr val="444444"/>
                </a:solidFill>
                <a:latin typeface="Courier 10 Pitch"/>
              </a:rPr>
              <a:t>new method in subclass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public </a:t>
            </a:r>
            <a:r>
              <a:rPr lang="en-US" dirty="0">
                <a:solidFill>
                  <a:srgbClr val="444444"/>
                </a:solidFill>
                <a:latin typeface="Courier 10 Pitch"/>
              </a:rPr>
              <a:t>void display()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a:t>
            </a:r>
          </a:p>
          <a:p>
            <a:pPr>
              <a:lnSpc>
                <a:spcPct val="150000"/>
              </a:lnSpc>
            </a:pPr>
            <a:r>
              <a:rPr lang="en-US" dirty="0" err="1" smtClean="0">
                <a:solidFill>
                  <a:srgbClr val="444444"/>
                </a:solidFill>
                <a:latin typeface="Courier 10 Pitch"/>
              </a:rPr>
              <a:t>System.out.println</a:t>
            </a:r>
            <a:r>
              <a:rPr lang="en-US" dirty="0">
                <a:solidFill>
                  <a:srgbClr val="444444"/>
                </a:solidFill>
                <a:latin typeface="Courier 10 Pitch"/>
              </a:rPr>
              <a:t>("My name is " + name);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a:t>
            </a:r>
            <a:r>
              <a:rPr lang="en-US" dirty="0">
                <a:solidFill>
                  <a:srgbClr val="444444"/>
                </a:solidFill>
                <a:latin typeface="Courier 10 Pitch"/>
              </a:rPr>
              <a:t>} </a:t>
            </a:r>
            <a:endParaRPr lang="en-US" dirty="0" smtClean="0">
              <a:solidFill>
                <a:srgbClr val="444444"/>
              </a:solidFill>
              <a:latin typeface="Courier 10 Pitch"/>
            </a:endParaRPr>
          </a:p>
        </p:txBody>
      </p:sp>
      <p:sp>
        <p:nvSpPr>
          <p:cNvPr id="3" name="Rectangle 2"/>
          <p:cNvSpPr/>
          <p:nvPr/>
        </p:nvSpPr>
        <p:spPr>
          <a:xfrm>
            <a:off x="5251268" y="117693"/>
            <a:ext cx="6096000" cy="6740307"/>
          </a:xfrm>
          <a:prstGeom prst="rect">
            <a:avLst/>
          </a:prstGeom>
        </p:spPr>
        <p:txBody>
          <a:bodyPr>
            <a:spAutoFit/>
          </a:bodyPr>
          <a:lstStyle/>
          <a:p>
            <a:pPr>
              <a:lnSpc>
                <a:spcPct val="150000"/>
              </a:lnSpc>
            </a:pPr>
            <a:r>
              <a:rPr lang="en-US" dirty="0">
                <a:solidFill>
                  <a:srgbClr val="444444"/>
                </a:solidFill>
                <a:latin typeface="Courier 10 Pitch"/>
              </a:rPr>
              <a:t>class Main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a:t>
            </a:r>
          </a:p>
          <a:p>
            <a:pPr>
              <a:lnSpc>
                <a:spcPct val="150000"/>
              </a:lnSpc>
            </a:pPr>
            <a:r>
              <a:rPr lang="en-US" dirty="0" smtClean="0">
                <a:solidFill>
                  <a:srgbClr val="444444"/>
                </a:solidFill>
                <a:latin typeface="Courier 10 Pitch"/>
              </a:rPr>
              <a:t>public </a:t>
            </a:r>
            <a:r>
              <a:rPr lang="en-US" dirty="0">
                <a:solidFill>
                  <a:srgbClr val="444444"/>
                </a:solidFill>
                <a:latin typeface="Courier 10 Pitch"/>
              </a:rPr>
              <a:t>static void main(String[] </a:t>
            </a:r>
            <a:r>
              <a:rPr lang="en-US" dirty="0" err="1">
                <a:solidFill>
                  <a:srgbClr val="444444"/>
                </a:solidFill>
                <a:latin typeface="Courier 10 Pitch"/>
              </a:rPr>
              <a:t>args</a:t>
            </a:r>
            <a:r>
              <a:rPr lang="en-US" dirty="0" smtClean="0">
                <a:solidFill>
                  <a:srgbClr val="444444"/>
                </a:solidFill>
                <a:latin typeface="Courier 10 Pitch"/>
              </a:rPr>
              <a:t>)</a:t>
            </a:r>
          </a:p>
          <a:p>
            <a:pPr>
              <a:lnSpc>
                <a:spcPct val="150000"/>
              </a:lnSpc>
            </a:pPr>
            <a:r>
              <a:rPr lang="en-US" dirty="0" smtClean="0">
                <a:solidFill>
                  <a:srgbClr val="444444"/>
                </a:solidFill>
                <a:latin typeface="Courier 10 Pitch"/>
              </a:rPr>
              <a:t>          { </a:t>
            </a:r>
          </a:p>
          <a:p>
            <a:pPr>
              <a:lnSpc>
                <a:spcPct val="150000"/>
              </a:lnSpc>
            </a:pPr>
            <a:r>
              <a:rPr lang="en-US" dirty="0" smtClean="0">
                <a:solidFill>
                  <a:srgbClr val="444444"/>
                </a:solidFill>
                <a:latin typeface="Courier 10 Pitch"/>
              </a:rPr>
              <a:t>            // </a:t>
            </a:r>
            <a:r>
              <a:rPr lang="en-US" dirty="0">
                <a:solidFill>
                  <a:srgbClr val="444444"/>
                </a:solidFill>
                <a:latin typeface="Courier 10 Pitch"/>
              </a:rPr>
              <a:t>create an object of the subclass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Dog </a:t>
            </a:r>
            <a:r>
              <a:rPr lang="en-US" dirty="0" err="1">
                <a:solidFill>
                  <a:srgbClr val="444444"/>
                </a:solidFill>
                <a:latin typeface="Courier 10 Pitch"/>
              </a:rPr>
              <a:t>labrador</a:t>
            </a:r>
            <a:r>
              <a:rPr lang="en-US" dirty="0">
                <a:solidFill>
                  <a:srgbClr val="444444"/>
                </a:solidFill>
                <a:latin typeface="Courier 10 Pitch"/>
              </a:rPr>
              <a:t> = new Dog(); </a:t>
            </a:r>
            <a:endParaRPr lang="en-US" dirty="0" smtClean="0">
              <a:solidFill>
                <a:srgbClr val="444444"/>
              </a:solidFill>
              <a:latin typeface="Courier 10 Pitch"/>
            </a:endParaRPr>
          </a:p>
          <a:p>
            <a:pPr>
              <a:lnSpc>
                <a:spcPct val="150000"/>
              </a:lnSpc>
            </a:pP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 </a:t>
            </a:r>
            <a:r>
              <a:rPr lang="en-US" dirty="0">
                <a:solidFill>
                  <a:srgbClr val="444444"/>
                </a:solidFill>
                <a:latin typeface="Courier 10 Pitch"/>
              </a:rPr>
              <a:t>access field of superclass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labrador.name </a:t>
            </a:r>
            <a:r>
              <a:rPr lang="en-US" dirty="0">
                <a:solidFill>
                  <a:srgbClr val="444444"/>
                </a:solidFill>
                <a:latin typeface="Courier 10 Pitch"/>
              </a:rPr>
              <a:t>= "</a:t>
            </a:r>
            <a:r>
              <a:rPr lang="en-US" dirty="0" err="1">
                <a:solidFill>
                  <a:srgbClr val="444444"/>
                </a:solidFill>
                <a:latin typeface="Courier 10 Pitch"/>
              </a:rPr>
              <a:t>Rohu</a:t>
            </a:r>
            <a:r>
              <a:rPr lang="en-US" dirty="0">
                <a:solidFill>
                  <a:srgbClr val="444444"/>
                </a:solidFill>
                <a:latin typeface="Courier 10 Pitch"/>
              </a:rPr>
              <a:t>";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a:t>
            </a:r>
            <a:r>
              <a:rPr lang="en-US" dirty="0" err="1" smtClean="0">
                <a:solidFill>
                  <a:srgbClr val="444444"/>
                </a:solidFill>
                <a:latin typeface="Courier 10 Pitch"/>
              </a:rPr>
              <a:t>labrador.display</a:t>
            </a:r>
            <a:r>
              <a:rPr lang="en-US" dirty="0">
                <a:solidFill>
                  <a:srgbClr val="444444"/>
                </a:solidFill>
                <a:latin typeface="Courier 10 Pitch"/>
              </a:rPr>
              <a:t>(); </a:t>
            </a:r>
            <a:endParaRPr lang="en-US" dirty="0" smtClean="0">
              <a:solidFill>
                <a:srgbClr val="444444"/>
              </a:solidFill>
              <a:latin typeface="Courier 10 Pitch"/>
            </a:endParaRPr>
          </a:p>
          <a:p>
            <a:pPr>
              <a:lnSpc>
                <a:spcPct val="150000"/>
              </a:lnSpc>
            </a:pP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 </a:t>
            </a:r>
            <a:r>
              <a:rPr lang="en-US" dirty="0">
                <a:solidFill>
                  <a:srgbClr val="444444"/>
                </a:solidFill>
                <a:latin typeface="Courier 10 Pitch"/>
              </a:rPr>
              <a:t>call method of superclass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 </a:t>
            </a:r>
            <a:r>
              <a:rPr lang="en-US" dirty="0">
                <a:solidFill>
                  <a:srgbClr val="444444"/>
                </a:solidFill>
                <a:latin typeface="Courier 10 Pitch"/>
              </a:rPr>
              <a:t>using object of subclass </a:t>
            </a:r>
            <a:endParaRPr lang="en-US" dirty="0" smtClean="0">
              <a:solidFill>
                <a:srgbClr val="444444"/>
              </a:solidFill>
              <a:latin typeface="Courier 10 Pitch"/>
            </a:endParaRPr>
          </a:p>
          <a:p>
            <a:pPr>
              <a:lnSpc>
                <a:spcPct val="150000"/>
              </a:lnSpc>
            </a:pPr>
            <a:r>
              <a:rPr lang="en-US" dirty="0" smtClean="0">
                <a:solidFill>
                  <a:srgbClr val="444444"/>
                </a:solidFill>
                <a:latin typeface="Courier 10 Pitch"/>
              </a:rPr>
              <a:t>                     </a:t>
            </a:r>
            <a:r>
              <a:rPr lang="en-US" dirty="0" err="1" smtClean="0">
                <a:solidFill>
                  <a:srgbClr val="444444"/>
                </a:solidFill>
                <a:latin typeface="Courier 10 Pitch"/>
              </a:rPr>
              <a:t>labrador.eat</a:t>
            </a:r>
            <a:r>
              <a:rPr lang="en-US" dirty="0">
                <a:solidFill>
                  <a:srgbClr val="444444"/>
                </a:solidFill>
                <a:latin typeface="Courier 10 Pitch"/>
              </a:rPr>
              <a:t>(); </a:t>
            </a:r>
            <a:endParaRPr lang="en-US" dirty="0" smtClean="0">
              <a:solidFill>
                <a:srgbClr val="444444"/>
              </a:solidFill>
              <a:latin typeface="Courier 10 Pitch"/>
            </a:endParaRPr>
          </a:p>
          <a:p>
            <a:pPr>
              <a:lnSpc>
                <a:spcPct val="150000"/>
              </a:lnSpc>
            </a:pPr>
            <a:r>
              <a:rPr lang="en-US" dirty="0">
                <a:solidFill>
                  <a:srgbClr val="444444"/>
                </a:solidFill>
                <a:latin typeface="Courier 10 Pitch"/>
              </a:rPr>
              <a:t> </a:t>
            </a:r>
            <a:r>
              <a:rPr lang="en-US" dirty="0" smtClean="0">
                <a:solidFill>
                  <a:srgbClr val="444444"/>
                </a:solidFill>
                <a:latin typeface="Courier 10 Pitch"/>
              </a:rPr>
              <a:t>            } </a:t>
            </a:r>
          </a:p>
          <a:p>
            <a:pPr>
              <a:lnSpc>
                <a:spcPct val="150000"/>
              </a:lnSpc>
            </a:pPr>
            <a:r>
              <a:rPr lang="en-US" dirty="0" smtClean="0">
                <a:solidFill>
                  <a:srgbClr val="444444"/>
                </a:solidFill>
                <a:latin typeface="Courier 10 Pitch"/>
              </a:rPr>
              <a:t>}</a:t>
            </a:r>
            <a:endParaRPr lang="en-US" dirty="0"/>
          </a:p>
        </p:txBody>
      </p:sp>
      <p:sp>
        <p:nvSpPr>
          <p:cNvPr id="4" name="TextBox 3">
            <a:extLst>
              <a:ext uri="{FF2B5EF4-FFF2-40B4-BE49-F238E27FC236}">
                <a16:creationId xmlns:a16="http://schemas.microsoft.com/office/drawing/2014/main" id="{81D0F128-D8C9-473F-82AF-0217CEEF3CC3}"/>
              </a:ext>
            </a:extLst>
          </p:cNvPr>
          <p:cNvSpPr txBox="1"/>
          <p:nvPr/>
        </p:nvSpPr>
        <p:spPr>
          <a:xfrm>
            <a:off x="296091" y="105659"/>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Inheritance</a:t>
            </a:r>
            <a:endParaRPr lang="en-US" sz="3600" b="1" dirty="0">
              <a:solidFill>
                <a:srgbClr val="32425C"/>
              </a:solidFill>
              <a:latin typeface="+mj-lt"/>
            </a:endParaRPr>
          </a:p>
        </p:txBody>
      </p:sp>
    </p:spTree>
    <p:extLst>
      <p:ext uri="{BB962C8B-B14F-4D97-AF65-F5344CB8AC3E}">
        <p14:creationId xmlns:p14="http://schemas.microsoft.com/office/powerpoint/2010/main" val="357444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0457" y="206692"/>
            <a:ext cx="10467975" cy="4371975"/>
          </a:xfrm>
          <a:prstGeom prst="rect">
            <a:avLst/>
          </a:prstGeom>
        </p:spPr>
      </p:pic>
    </p:spTree>
    <p:extLst>
      <p:ext uri="{BB962C8B-B14F-4D97-AF65-F5344CB8AC3E}">
        <p14:creationId xmlns:p14="http://schemas.microsoft.com/office/powerpoint/2010/main" val="3590230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2217" y="103891"/>
            <a:ext cx="11521440" cy="1200329"/>
          </a:xfrm>
          <a:prstGeom prst="rect">
            <a:avLst/>
          </a:prstGeom>
        </p:spPr>
        <p:txBody>
          <a:bodyPr wrap="square">
            <a:spAutoFit/>
          </a:bodyPr>
          <a:lstStyle/>
          <a:p>
            <a:r>
              <a:rPr lang="en-US" sz="3600" b="1" dirty="0">
                <a:solidFill>
                  <a:srgbClr val="32425C"/>
                </a:solidFill>
                <a:latin typeface="+mj-lt"/>
              </a:rPr>
              <a:t>Java Polymorphism</a:t>
            </a:r>
          </a:p>
          <a:p>
            <a:r>
              <a:rPr lang="en-US" dirty="0">
                <a:solidFill>
                  <a:srgbClr val="25265E"/>
                </a:solidFill>
                <a:latin typeface="euclid_circular_a"/>
              </a:rPr>
              <a:t>Polymorphism is an important concept of object-oriented programming. It simply means more than one form</a:t>
            </a:r>
            <a:r>
              <a:rPr lang="en-US" dirty="0" smtClean="0">
                <a:solidFill>
                  <a:srgbClr val="25265E"/>
                </a:solidFill>
                <a:latin typeface="euclid_circular_a"/>
              </a:rPr>
              <a:t>.</a:t>
            </a:r>
          </a:p>
          <a:p>
            <a:r>
              <a:rPr lang="en-US" dirty="0" smtClean="0">
                <a:solidFill>
                  <a:srgbClr val="25265E"/>
                </a:solidFill>
                <a:latin typeface="euclid_circular_a"/>
              </a:rPr>
              <a:t>That </a:t>
            </a:r>
            <a:r>
              <a:rPr lang="en-US" dirty="0">
                <a:solidFill>
                  <a:srgbClr val="25265E"/>
                </a:solidFill>
                <a:latin typeface="euclid_circular_a"/>
              </a:rPr>
              <a:t>is, the same entity (method or operator or object) can perform different operations in different scenarios.</a:t>
            </a:r>
            <a:endParaRPr lang="en-US" b="0" i="0" dirty="0">
              <a:solidFill>
                <a:srgbClr val="25265E"/>
              </a:solidFill>
              <a:effectLst/>
              <a:latin typeface="euclid_circular_a"/>
            </a:endParaRPr>
          </a:p>
        </p:txBody>
      </p:sp>
      <p:sp>
        <p:nvSpPr>
          <p:cNvPr id="3" name="Rectangle 2"/>
          <p:cNvSpPr/>
          <p:nvPr/>
        </p:nvSpPr>
        <p:spPr>
          <a:xfrm>
            <a:off x="400594" y="1833768"/>
            <a:ext cx="4885509" cy="4524315"/>
          </a:xfrm>
          <a:prstGeom prst="rect">
            <a:avLst/>
          </a:prstGeom>
        </p:spPr>
        <p:txBody>
          <a:bodyPr wrap="square">
            <a:spAutoFit/>
          </a:bodyPr>
          <a:lstStyle/>
          <a:p>
            <a:r>
              <a:rPr lang="en-US" dirty="0"/>
              <a:t>class Polygon {</a:t>
            </a:r>
          </a:p>
          <a:p>
            <a:endParaRPr lang="en-US" dirty="0"/>
          </a:p>
          <a:p>
            <a:r>
              <a:rPr lang="en-US" dirty="0"/>
              <a:t>  // method to render a shape</a:t>
            </a:r>
          </a:p>
          <a:p>
            <a:r>
              <a:rPr lang="en-US" dirty="0"/>
              <a:t>  public void render() {</a:t>
            </a:r>
          </a:p>
          <a:p>
            <a:r>
              <a:rPr lang="en-US" dirty="0"/>
              <a:t>    </a:t>
            </a:r>
            <a:r>
              <a:rPr lang="en-US" dirty="0" err="1"/>
              <a:t>System.out.println</a:t>
            </a:r>
            <a:r>
              <a:rPr lang="en-US" dirty="0"/>
              <a:t>("Rendering Polygon...");</a:t>
            </a:r>
          </a:p>
          <a:p>
            <a:r>
              <a:rPr lang="en-US" dirty="0"/>
              <a:t>  }</a:t>
            </a:r>
          </a:p>
          <a:p>
            <a:r>
              <a:rPr lang="en-US" dirty="0"/>
              <a:t>}</a:t>
            </a:r>
          </a:p>
          <a:p>
            <a:endParaRPr lang="en-US" dirty="0"/>
          </a:p>
          <a:p>
            <a:r>
              <a:rPr lang="en-US" dirty="0"/>
              <a:t>class Square extends Polygon {</a:t>
            </a:r>
          </a:p>
          <a:p>
            <a:endParaRPr lang="en-US" dirty="0"/>
          </a:p>
          <a:p>
            <a:r>
              <a:rPr lang="en-US" dirty="0"/>
              <a:t>  // renders Square</a:t>
            </a:r>
          </a:p>
          <a:p>
            <a:r>
              <a:rPr lang="en-US" dirty="0"/>
              <a:t>  public void render() {</a:t>
            </a:r>
          </a:p>
          <a:p>
            <a:r>
              <a:rPr lang="en-US" dirty="0"/>
              <a:t>    </a:t>
            </a:r>
            <a:r>
              <a:rPr lang="en-US" dirty="0" err="1"/>
              <a:t>System.out.println</a:t>
            </a:r>
            <a:r>
              <a:rPr lang="en-US" dirty="0"/>
              <a:t>("Rendering Square...");</a:t>
            </a:r>
          </a:p>
          <a:p>
            <a:r>
              <a:rPr lang="en-US" dirty="0"/>
              <a:t>  }</a:t>
            </a:r>
          </a:p>
          <a:p>
            <a:r>
              <a:rPr lang="en-US" dirty="0"/>
              <a:t>}</a:t>
            </a:r>
          </a:p>
          <a:p>
            <a:endParaRPr lang="en-US" dirty="0"/>
          </a:p>
        </p:txBody>
      </p:sp>
      <p:sp>
        <p:nvSpPr>
          <p:cNvPr id="4" name="Rectangle 3"/>
          <p:cNvSpPr/>
          <p:nvPr/>
        </p:nvSpPr>
        <p:spPr>
          <a:xfrm>
            <a:off x="5747657" y="893527"/>
            <a:ext cx="6096000" cy="5632311"/>
          </a:xfrm>
          <a:prstGeom prst="rect">
            <a:avLst/>
          </a:prstGeom>
        </p:spPr>
        <p:txBody>
          <a:bodyPr>
            <a:spAutoFit/>
          </a:bodyPr>
          <a:lstStyle/>
          <a:p>
            <a:endParaRPr lang="en-US" dirty="0" smtClean="0"/>
          </a:p>
          <a:p>
            <a:r>
              <a:rPr lang="en-US" dirty="0"/>
              <a:t>class Circle extends Polygon {</a:t>
            </a:r>
          </a:p>
          <a:p>
            <a:endParaRPr lang="en-US" dirty="0"/>
          </a:p>
          <a:p>
            <a:r>
              <a:rPr lang="en-US" dirty="0"/>
              <a:t>  // renders circle</a:t>
            </a:r>
          </a:p>
          <a:p>
            <a:r>
              <a:rPr lang="en-US" dirty="0"/>
              <a:t>  public void render() {</a:t>
            </a:r>
          </a:p>
          <a:p>
            <a:r>
              <a:rPr lang="en-US" dirty="0"/>
              <a:t>    </a:t>
            </a:r>
            <a:r>
              <a:rPr lang="en-US" dirty="0" err="1"/>
              <a:t>System.out.println</a:t>
            </a:r>
            <a:r>
              <a:rPr lang="en-US" dirty="0"/>
              <a:t>("Rendering Circle...");</a:t>
            </a:r>
          </a:p>
          <a:p>
            <a:r>
              <a:rPr lang="en-US" dirty="0"/>
              <a:t>  }</a:t>
            </a:r>
          </a:p>
          <a:p>
            <a:r>
              <a:rPr lang="en-US" dirty="0"/>
              <a:t>}</a:t>
            </a:r>
          </a:p>
          <a:p>
            <a:endParaRPr lang="en-US" dirty="0"/>
          </a:p>
          <a:p>
            <a:r>
              <a:rPr lang="en-US" dirty="0" smtClean="0"/>
              <a:t>class </a:t>
            </a:r>
            <a:r>
              <a:rPr lang="en-US" dirty="0"/>
              <a:t>Main {</a:t>
            </a:r>
          </a:p>
          <a:p>
            <a:r>
              <a:rPr lang="en-US" dirty="0"/>
              <a:t>  public static void main(String[] </a:t>
            </a:r>
            <a:r>
              <a:rPr lang="en-US" dirty="0" err="1"/>
              <a:t>args</a:t>
            </a:r>
            <a:r>
              <a:rPr lang="en-US" dirty="0"/>
              <a:t>) {</a:t>
            </a:r>
          </a:p>
          <a:p>
            <a:r>
              <a:rPr lang="en-US" dirty="0"/>
              <a:t>    </a:t>
            </a:r>
          </a:p>
          <a:p>
            <a:r>
              <a:rPr lang="en-US" dirty="0"/>
              <a:t>    // create an object of Square</a:t>
            </a:r>
          </a:p>
          <a:p>
            <a:r>
              <a:rPr lang="en-US" dirty="0"/>
              <a:t>    Square s1 = new Square();</a:t>
            </a:r>
          </a:p>
          <a:p>
            <a:r>
              <a:rPr lang="en-US" dirty="0"/>
              <a:t>    s1.render();</a:t>
            </a:r>
          </a:p>
          <a:p>
            <a:endParaRPr lang="en-US" dirty="0"/>
          </a:p>
          <a:p>
            <a:r>
              <a:rPr lang="en-US" dirty="0"/>
              <a:t>    // create an object of Circle</a:t>
            </a:r>
          </a:p>
          <a:p>
            <a:r>
              <a:rPr lang="en-US" dirty="0"/>
              <a:t>    Circle c1 = new Circle();</a:t>
            </a:r>
          </a:p>
          <a:p>
            <a:r>
              <a:rPr lang="en-US" dirty="0"/>
              <a:t>    c1.render();</a:t>
            </a:r>
          </a:p>
          <a:p>
            <a:r>
              <a:rPr lang="en-US" dirty="0"/>
              <a:t>  </a:t>
            </a:r>
            <a:r>
              <a:rPr lang="en-US" dirty="0" smtClean="0"/>
              <a:t>}}</a:t>
            </a:r>
            <a:endParaRPr lang="en-US" dirty="0"/>
          </a:p>
        </p:txBody>
      </p:sp>
    </p:spTree>
    <p:extLst>
      <p:ext uri="{BB962C8B-B14F-4D97-AF65-F5344CB8AC3E}">
        <p14:creationId xmlns:p14="http://schemas.microsoft.com/office/powerpoint/2010/main" val="55446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26" y="97695"/>
            <a:ext cx="11582400" cy="2462213"/>
          </a:xfrm>
          <a:prstGeom prst="rect">
            <a:avLst/>
          </a:prstGeom>
        </p:spPr>
        <p:txBody>
          <a:bodyPr wrap="square">
            <a:spAutoFit/>
          </a:bodyPr>
          <a:lstStyle/>
          <a:p>
            <a:r>
              <a:rPr lang="en-US" sz="3600" b="1" dirty="0">
                <a:solidFill>
                  <a:srgbClr val="32425C"/>
                </a:solidFill>
              </a:rPr>
              <a:t>Java </a:t>
            </a:r>
            <a:r>
              <a:rPr lang="en-US" sz="3600" b="1" dirty="0" smtClean="0">
                <a:solidFill>
                  <a:srgbClr val="32425C"/>
                </a:solidFill>
              </a:rPr>
              <a:t>Polymorphism..</a:t>
            </a:r>
            <a:endParaRPr lang="en-US" sz="3600" b="1" dirty="0">
              <a:solidFill>
                <a:srgbClr val="32425C"/>
              </a:solidFill>
            </a:endParaRPr>
          </a:p>
          <a:p>
            <a:r>
              <a:rPr lang="en-US" sz="2800" b="1" dirty="0" smtClean="0">
                <a:solidFill>
                  <a:srgbClr val="32425C"/>
                </a:solidFill>
                <a:latin typeface="+mj-lt"/>
              </a:rPr>
              <a:t>Java </a:t>
            </a:r>
            <a:r>
              <a:rPr lang="en-US" sz="2800" b="1" dirty="0">
                <a:solidFill>
                  <a:srgbClr val="32425C"/>
                </a:solidFill>
                <a:latin typeface="+mj-lt"/>
              </a:rPr>
              <a:t>Method </a:t>
            </a:r>
            <a:r>
              <a:rPr lang="en-US" sz="2800" b="1" dirty="0" smtClean="0">
                <a:solidFill>
                  <a:srgbClr val="32425C"/>
                </a:solidFill>
                <a:latin typeface="+mj-lt"/>
              </a:rPr>
              <a:t>Overriding with </a:t>
            </a:r>
            <a:r>
              <a:rPr lang="en-US" sz="2800" b="1" dirty="0" err="1" smtClean="0">
                <a:solidFill>
                  <a:srgbClr val="32425C"/>
                </a:solidFill>
                <a:latin typeface="+mj-lt"/>
              </a:rPr>
              <a:t>TypeCast</a:t>
            </a:r>
            <a:endParaRPr lang="en-US" sz="2800" b="1" dirty="0">
              <a:solidFill>
                <a:srgbClr val="32425C"/>
              </a:solidFill>
              <a:latin typeface="+mj-lt"/>
            </a:endParaRPr>
          </a:p>
          <a:p>
            <a:pPr algn="just"/>
            <a:r>
              <a:rPr lang="en-US" dirty="0">
                <a:latin typeface="euclid_circular_a"/>
              </a:rPr>
              <a:t>During </a:t>
            </a:r>
            <a:r>
              <a:rPr lang="en-US" dirty="0">
                <a:solidFill>
                  <a:srgbClr val="0556F3"/>
                </a:solidFill>
                <a:latin typeface="euclid_circular_a"/>
                <a:hlinkClick r:id="rId2"/>
              </a:rPr>
              <a:t>inheritance in Java</a:t>
            </a:r>
            <a:r>
              <a:rPr lang="en-US" dirty="0">
                <a:latin typeface="euclid_circular_a"/>
              </a:rPr>
              <a:t>, if the same method is present in both the superclass and the subclass. Then, the method in the subclass overrides the same method in the superclass. This is called method overriding</a:t>
            </a:r>
            <a:r>
              <a:rPr lang="en-US" dirty="0" smtClean="0">
                <a:latin typeface="euclid_circular_a"/>
              </a:rPr>
              <a:t>.</a:t>
            </a:r>
          </a:p>
          <a:p>
            <a:pPr algn="just"/>
            <a:endParaRPr lang="en-US" dirty="0">
              <a:latin typeface="euclid_circular_a"/>
            </a:endParaRPr>
          </a:p>
          <a:p>
            <a:pPr algn="just"/>
            <a:r>
              <a:rPr lang="en-US" dirty="0">
                <a:latin typeface="euclid_circular_a"/>
              </a:rPr>
              <a:t>In this case, the same method will perform one operation in the superclass and another operation in the subclass. For example,</a:t>
            </a:r>
            <a:endParaRPr lang="en-US" b="0" i="0" dirty="0">
              <a:effectLst/>
              <a:latin typeface="euclid_circular_a"/>
            </a:endParaRPr>
          </a:p>
        </p:txBody>
      </p:sp>
      <p:sp>
        <p:nvSpPr>
          <p:cNvPr id="5" name="Rectangle 4"/>
          <p:cNvSpPr/>
          <p:nvPr/>
        </p:nvSpPr>
        <p:spPr>
          <a:xfrm>
            <a:off x="330926" y="2852954"/>
            <a:ext cx="5199016" cy="3970318"/>
          </a:xfrm>
          <a:prstGeom prst="rect">
            <a:avLst/>
          </a:prstGeom>
        </p:spPr>
        <p:txBody>
          <a:bodyPr wrap="square">
            <a:spAutoFit/>
          </a:bodyPr>
          <a:lstStyle/>
          <a:p>
            <a:r>
              <a:rPr lang="en-US" b="1" dirty="0"/>
              <a:t>public class </a:t>
            </a:r>
            <a:r>
              <a:rPr lang="en-US" b="1" dirty="0" err="1"/>
              <a:t>MainPolygon</a:t>
            </a:r>
            <a:r>
              <a:rPr lang="en-US" b="1" dirty="0"/>
              <a:t> {</a:t>
            </a:r>
          </a:p>
          <a:p>
            <a:endParaRPr lang="en-US" dirty="0"/>
          </a:p>
          <a:p>
            <a:r>
              <a:rPr lang="en-US" b="1" dirty="0"/>
              <a:t>public static void main(String[] </a:t>
            </a:r>
            <a:r>
              <a:rPr lang="en-US" b="1" dirty="0" err="1"/>
              <a:t>args</a:t>
            </a:r>
            <a:r>
              <a:rPr lang="en-US" b="1" dirty="0"/>
              <a:t>) {</a:t>
            </a:r>
          </a:p>
          <a:p>
            <a:r>
              <a:rPr lang="en-US" dirty="0"/>
              <a:t>    // create an object of Java class</a:t>
            </a:r>
          </a:p>
          <a:p>
            <a:r>
              <a:rPr lang="en-US" dirty="0"/>
              <a:t>    Language j1 = </a:t>
            </a:r>
            <a:r>
              <a:rPr lang="en-US" b="1" dirty="0"/>
              <a:t>new Java();</a:t>
            </a:r>
          </a:p>
          <a:p>
            <a:r>
              <a:rPr lang="en-US" dirty="0"/>
              <a:t>   </a:t>
            </a:r>
          </a:p>
          <a:p>
            <a:r>
              <a:rPr lang="en-US" dirty="0"/>
              <a:t>    j1.displayInfo();</a:t>
            </a:r>
          </a:p>
          <a:p>
            <a:r>
              <a:rPr lang="en-US" dirty="0"/>
              <a:t>    </a:t>
            </a:r>
          </a:p>
          <a:p>
            <a:endParaRPr lang="en-US" dirty="0"/>
          </a:p>
          <a:p>
            <a:r>
              <a:rPr lang="en-US" dirty="0"/>
              <a:t>    // create an object of Language class</a:t>
            </a:r>
          </a:p>
          <a:p>
            <a:r>
              <a:rPr lang="en-US" dirty="0"/>
              <a:t>  //  Language l1 = new Language();</a:t>
            </a:r>
          </a:p>
          <a:p>
            <a:r>
              <a:rPr lang="en-US" dirty="0"/>
              <a:t>   // l1.displayInfo();</a:t>
            </a:r>
          </a:p>
          <a:p>
            <a:r>
              <a:rPr lang="en-US" dirty="0"/>
              <a:t>}</a:t>
            </a:r>
          </a:p>
          <a:p>
            <a:r>
              <a:rPr lang="en-US" dirty="0"/>
              <a:t>}</a:t>
            </a:r>
          </a:p>
        </p:txBody>
      </p:sp>
      <p:sp>
        <p:nvSpPr>
          <p:cNvPr id="6" name="Rectangle 5"/>
          <p:cNvSpPr/>
          <p:nvPr/>
        </p:nvSpPr>
        <p:spPr>
          <a:xfrm>
            <a:off x="6653349" y="2449675"/>
            <a:ext cx="6096000" cy="3970318"/>
          </a:xfrm>
          <a:prstGeom prst="rect">
            <a:avLst/>
          </a:prstGeom>
        </p:spPr>
        <p:txBody>
          <a:bodyPr>
            <a:spAutoFit/>
          </a:bodyPr>
          <a:lstStyle/>
          <a:p>
            <a:r>
              <a:rPr lang="en-US" b="1" dirty="0"/>
              <a:t>class Language {</a:t>
            </a:r>
          </a:p>
          <a:p>
            <a:r>
              <a:rPr lang="en-US" dirty="0"/>
              <a:t>  </a:t>
            </a:r>
          </a:p>
          <a:p>
            <a:r>
              <a:rPr lang="en-US" dirty="0"/>
              <a:t>  </a:t>
            </a:r>
            <a:r>
              <a:rPr lang="en-US" b="1" dirty="0"/>
              <a:t>public void </a:t>
            </a:r>
            <a:r>
              <a:rPr lang="en-US" b="1" dirty="0" err="1"/>
              <a:t>displayInfo</a:t>
            </a:r>
            <a:r>
              <a:rPr lang="en-US" b="1" dirty="0"/>
              <a:t>() {</a:t>
            </a:r>
          </a:p>
          <a:p>
            <a:r>
              <a:rPr lang="en-US" dirty="0"/>
              <a:t>// </a:t>
            </a:r>
            <a:r>
              <a:rPr lang="en-US" b="1" dirty="0"/>
              <a:t>TODO Auto-generated method stub</a:t>
            </a:r>
          </a:p>
          <a:p>
            <a:r>
              <a:rPr lang="en-US" dirty="0"/>
              <a:t>  </a:t>
            </a:r>
            <a:r>
              <a:rPr lang="en-US" dirty="0" err="1"/>
              <a:t>System.</a:t>
            </a:r>
            <a:r>
              <a:rPr lang="en-US" b="1" i="1" dirty="0" err="1"/>
              <a:t>out.println</a:t>
            </a:r>
            <a:r>
              <a:rPr lang="en-US" b="1" i="1" dirty="0"/>
              <a:t>("Language");</a:t>
            </a:r>
          </a:p>
          <a:p>
            <a:r>
              <a:rPr lang="en-US" dirty="0"/>
              <a:t>}</a:t>
            </a:r>
          </a:p>
          <a:p>
            <a:endParaRPr lang="en-US" dirty="0"/>
          </a:p>
          <a:p>
            <a:r>
              <a:rPr lang="en-US" dirty="0"/>
              <a:t>}</a:t>
            </a:r>
          </a:p>
          <a:p>
            <a:endParaRPr lang="en-US" dirty="0"/>
          </a:p>
          <a:p>
            <a:r>
              <a:rPr lang="en-US" b="1" dirty="0"/>
              <a:t>class Java extends Language {</a:t>
            </a:r>
          </a:p>
          <a:p>
            <a:r>
              <a:rPr lang="en-US" b="1" dirty="0"/>
              <a:t>public void </a:t>
            </a:r>
            <a:r>
              <a:rPr lang="en-US" b="1" dirty="0" err="1"/>
              <a:t>displayInfo</a:t>
            </a:r>
            <a:r>
              <a:rPr lang="en-US" b="1" dirty="0"/>
              <a:t>() {</a:t>
            </a:r>
          </a:p>
          <a:p>
            <a:r>
              <a:rPr lang="en-US" dirty="0"/>
              <a:t>    </a:t>
            </a:r>
            <a:r>
              <a:rPr lang="en-US" dirty="0" err="1"/>
              <a:t>System.</a:t>
            </a:r>
            <a:r>
              <a:rPr lang="en-US" b="1" i="1" dirty="0" err="1"/>
              <a:t>out.println</a:t>
            </a:r>
            <a:r>
              <a:rPr lang="en-US" b="1" i="1" dirty="0"/>
              <a:t>("Java Language");</a:t>
            </a:r>
          </a:p>
          <a:p>
            <a:r>
              <a:rPr lang="en-US" dirty="0"/>
              <a:t>  }</a:t>
            </a:r>
          </a:p>
          <a:p>
            <a:r>
              <a:rPr lang="en-US" dirty="0"/>
              <a:t>}</a:t>
            </a:r>
          </a:p>
        </p:txBody>
      </p:sp>
    </p:spTree>
    <p:extLst>
      <p:ext uri="{BB962C8B-B14F-4D97-AF65-F5344CB8AC3E}">
        <p14:creationId xmlns:p14="http://schemas.microsoft.com/office/powerpoint/2010/main" val="1673134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132" y="833735"/>
            <a:ext cx="10885714" cy="800219"/>
          </a:xfrm>
          <a:prstGeom prst="rect">
            <a:avLst/>
          </a:prstGeom>
        </p:spPr>
        <p:txBody>
          <a:bodyPr wrap="square">
            <a:spAutoFit/>
          </a:bodyPr>
          <a:lstStyle/>
          <a:p>
            <a:r>
              <a:rPr lang="en-US" sz="2800" b="1" dirty="0" smtClean="0">
                <a:solidFill>
                  <a:srgbClr val="32425C"/>
                </a:solidFill>
                <a:latin typeface="+mj-lt"/>
              </a:rPr>
              <a:t>Java </a:t>
            </a:r>
            <a:r>
              <a:rPr lang="en-US" sz="2800" b="1" dirty="0">
                <a:solidFill>
                  <a:srgbClr val="32425C"/>
                </a:solidFill>
                <a:latin typeface="+mj-lt"/>
              </a:rPr>
              <a:t>Method Overloading</a:t>
            </a:r>
          </a:p>
          <a:p>
            <a:r>
              <a:rPr lang="en-US" dirty="0">
                <a:latin typeface="euclid_circular_a"/>
              </a:rPr>
              <a:t>In a Java class, we can create methods with the same name if they differ in parameters. For example,</a:t>
            </a:r>
            <a:endParaRPr lang="en-US" b="0" i="0" dirty="0">
              <a:effectLst/>
              <a:latin typeface="euclid_circular_a"/>
            </a:endParaRPr>
          </a:p>
        </p:txBody>
      </p:sp>
      <p:sp>
        <p:nvSpPr>
          <p:cNvPr id="4" name="Rectangle 3"/>
          <p:cNvSpPr/>
          <p:nvPr/>
        </p:nvSpPr>
        <p:spPr>
          <a:xfrm>
            <a:off x="505098" y="2104017"/>
            <a:ext cx="3918857" cy="4524315"/>
          </a:xfrm>
          <a:prstGeom prst="rect">
            <a:avLst/>
          </a:prstGeom>
        </p:spPr>
        <p:txBody>
          <a:bodyPr wrap="square">
            <a:spAutoFit/>
          </a:bodyPr>
          <a:lstStyle/>
          <a:p>
            <a:r>
              <a:rPr lang="en-US" dirty="0"/>
              <a:t>class Pattern {</a:t>
            </a:r>
          </a:p>
          <a:p>
            <a:endParaRPr lang="en-US" dirty="0"/>
          </a:p>
          <a:p>
            <a:r>
              <a:rPr lang="en-US" dirty="0"/>
              <a:t>  // method without parameter</a:t>
            </a:r>
          </a:p>
          <a:p>
            <a:r>
              <a:rPr lang="en-US" dirty="0"/>
              <a:t>  public void display() {</a:t>
            </a:r>
          </a:p>
          <a:p>
            <a:r>
              <a:rPr lang="en-US" dirty="0"/>
              <a:t>    for (</a:t>
            </a:r>
            <a:r>
              <a:rPr lang="en-US" dirty="0" err="1"/>
              <a:t>int</a:t>
            </a:r>
            <a:r>
              <a:rPr lang="en-US" dirty="0"/>
              <a:t> </a:t>
            </a:r>
            <a:r>
              <a:rPr lang="en-US" dirty="0" err="1"/>
              <a:t>i</a:t>
            </a:r>
            <a:r>
              <a:rPr lang="en-US" dirty="0"/>
              <a:t> = 0; </a:t>
            </a:r>
            <a:r>
              <a:rPr lang="en-US" dirty="0" err="1"/>
              <a:t>i</a:t>
            </a:r>
            <a:r>
              <a:rPr lang="en-US" dirty="0"/>
              <a:t> &lt; 10; </a:t>
            </a:r>
            <a:r>
              <a:rPr lang="en-US" dirty="0" err="1"/>
              <a:t>i</a:t>
            </a:r>
            <a:r>
              <a:rPr lang="en-US" dirty="0"/>
              <a:t>++) {</a:t>
            </a:r>
          </a:p>
          <a:p>
            <a:r>
              <a:rPr lang="en-US" dirty="0"/>
              <a:t>      </a:t>
            </a:r>
            <a:r>
              <a:rPr lang="en-US" dirty="0" err="1"/>
              <a:t>System.out.print</a:t>
            </a:r>
            <a:r>
              <a:rPr lang="en-US" dirty="0"/>
              <a:t>("*");</a:t>
            </a:r>
          </a:p>
          <a:p>
            <a:r>
              <a:rPr lang="en-US" dirty="0"/>
              <a:t>    }</a:t>
            </a:r>
          </a:p>
          <a:p>
            <a:r>
              <a:rPr lang="en-US" dirty="0"/>
              <a:t>  }</a:t>
            </a:r>
          </a:p>
          <a:p>
            <a:endParaRPr lang="en-US" dirty="0"/>
          </a:p>
          <a:p>
            <a:r>
              <a:rPr lang="en-US" dirty="0"/>
              <a:t>  // method with single parameter</a:t>
            </a:r>
          </a:p>
          <a:p>
            <a:r>
              <a:rPr lang="en-US" dirty="0"/>
              <a:t>  public void display(char symbol) {</a:t>
            </a:r>
          </a:p>
          <a:p>
            <a:r>
              <a:rPr lang="en-US" dirty="0"/>
              <a:t>    for (</a:t>
            </a:r>
            <a:r>
              <a:rPr lang="en-US" dirty="0" err="1"/>
              <a:t>int</a:t>
            </a:r>
            <a:r>
              <a:rPr lang="en-US" dirty="0"/>
              <a:t> </a:t>
            </a:r>
            <a:r>
              <a:rPr lang="en-US" dirty="0" err="1"/>
              <a:t>i</a:t>
            </a:r>
            <a:r>
              <a:rPr lang="en-US" dirty="0"/>
              <a:t> = 0; </a:t>
            </a:r>
            <a:r>
              <a:rPr lang="en-US" dirty="0" err="1"/>
              <a:t>i</a:t>
            </a:r>
            <a:r>
              <a:rPr lang="en-US" dirty="0"/>
              <a:t> &lt; 10; </a:t>
            </a:r>
            <a:r>
              <a:rPr lang="en-US" dirty="0" err="1"/>
              <a:t>i</a:t>
            </a:r>
            <a:r>
              <a:rPr lang="en-US" dirty="0"/>
              <a:t>++) {</a:t>
            </a:r>
          </a:p>
          <a:p>
            <a:r>
              <a:rPr lang="en-US" dirty="0"/>
              <a:t>      </a:t>
            </a:r>
            <a:r>
              <a:rPr lang="en-US" dirty="0" err="1"/>
              <a:t>System.out.print</a:t>
            </a:r>
            <a:r>
              <a:rPr lang="en-US" dirty="0"/>
              <a:t>(symbol);</a:t>
            </a:r>
          </a:p>
          <a:p>
            <a:r>
              <a:rPr lang="en-US" dirty="0"/>
              <a:t>    }</a:t>
            </a:r>
          </a:p>
          <a:p>
            <a:r>
              <a:rPr lang="en-US" dirty="0"/>
              <a:t>  }</a:t>
            </a:r>
          </a:p>
          <a:p>
            <a:r>
              <a:rPr lang="en-US" dirty="0"/>
              <a:t>}</a:t>
            </a:r>
          </a:p>
        </p:txBody>
      </p:sp>
      <p:sp>
        <p:nvSpPr>
          <p:cNvPr id="5" name="Rectangle 4"/>
          <p:cNvSpPr/>
          <p:nvPr/>
        </p:nvSpPr>
        <p:spPr>
          <a:xfrm>
            <a:off x="6418217" y="2104017"/>
            <a:ext cx="4188823" cy="3416320"/>
          </a:xfrm>
          <a:prstGeom prst="rect">
            <a:avLst/>
          </a:prstGeom>
        </p:spPr>
        <p:txBody>
          <a:bodyPr wrap="square">
            <a:spAutoFit/>
          </a:bodyPr>
          <a:lstStyle/>
          <a:p>
            <a:r>
              <a:rPr lang="en-US" dirty="0"/>
              <a:t>class Main {</a:t>
            </a:r>
          </a:p>
          <a:p>
            <a:r>
              <a:rPr lang="en-US" dirty="0"/>
              <a:t>  public static void main(String[] </a:t>
            </a:r>
            <a:r>
              <a:rPr lang="en-US" dirty="0" err="1"/>
              <a:t>args</a:t>
            </a:r>
            <a:r>
              <a:rPr lang="en-US" dirty="0"/>
              <a:t>) {</a:t>
            </a:r>
          </a:p>
          <a:p>
            <a:r>
              <a:rPr lang="en-US" dirty="0"/>
              <a:t>    Pattern d1 = new Pattern();</a:t>
            </a:r>
          </a:p>
          <a:p>
            <a:endParaRPr lang="en-US" dirty="0"/>
          </a:p>
          <a:p>
            <a:r>
              <a:rPr lang="en-US" dirty="0"/>
              <a:t>    // call method without any argument</a:t>
            </a:r>
          </a:p>
          <a:p>
            <a:r>
              <a:rPr lang="en-US" dirty="0"/>
              <a:t>    d1.display();</a:t>
            </a:r>
          </a:p>
          <a:p>
            <a:r>
              <a:rPr lang="en-US" dirty="0"/>
              <a:t>    </a:t>
            </a:r>
            <a:r>
              <a:rPr lang="en-US" dirty="0" err="1"/>
              <a:t>System.out.println</a:t>
            </a:r>
            <a:r>
              <a:rPr lang="en-US" dirty="0"/>
              <a:t>("\n");</a:t>
            </a:r>
          </a:p>
          <a:p>
            <a:endParaRPr lang="en-US" dirty="0"/>
          </a:p>
          <a:p>
            <a:r>
              <a:rPr lang="en-US" dirty="0"/>
              <a:t>    // call method with a single argument</a:t>
            </a:r>
          </a:p>
          <a:p>
            <a:r>
              <a:rPr lang="en-US" dirty="0"/>
              <a:t>    d1.display('#');</a:t>
            </a:r>
          </a:p>
          <a:p>
            <a:r>
              <a:rPr lang="en-US" dirty="0"/>
              <a:t>  }</a:t>
            </a:r>
          </a:p>
          <a:p>
            <a:r>
              <a:rPr lang="en-US" dirty="0"/>
              <a:t>}</a:t>
            </a:r>
          </a:p>
        </p:txBody>
      </p:sp>
      <p:sp>
        <p:nvSpPr>
          <p:cNvPr id="6" name="Rectangle 5"/>
          <p:cNvSpPr/>
          <p:nvPr/>
        </p:nvSpPr>
        <p:spPr>
          <a:xfrm>
            <a:off x="6757852" y="5474170"/>
            <a:ext cx="3361509" cy="1200329"/>
          </a:xfrm>
          <a:prstGeom prst="rect">
            <a:avLst/>
          </a:prstGeom>
        </p:spPr>
        <p:txBody>
          <a:bodyPr wrap="square">
            <a:spAutoFit/>
          </a:bodyPr>
          <a:lstStyle/>
          <a:p>
            <a:r>
              <a:rPr lang="en-US" dirty="0"/>
              <a:t>Output:</a:t>
            </a:r>
          </a:p>
          <a:p>
            <a:endParaRPr lang="en-US" dirty="0"/>
          </a:p>
          <a:p>
            <a:r>
              <a:rPr lang="en-US" dirty="0"/>
              <a:t>**********</a:t>
            </a:r>
          </a:p>
          <a:p>
            <a:r>
              <a:rPr lang="en-US" dirty="0" smtClean="0"/>
              <a:t>##########</a:t>
            </a:r>
            <a:endParaRPr lang="en-US" dirty="0"/>
          </a:p>
        </p:txBody>
      </p:sp>
      <p:sp>
        <p:nvSpPr>
          <p:cNvPr id="7" name="Rectangle 6"/>
          <p:cNvSpPr/>
          <p:nvPr/>
        </p:nvSpPr>
        <p:spPr>
          <a:xfrm>
            <a:off x="315348" y="292128"/>
            <a:ext cx="4123373" cy="646331"/>
          </a:xfrm>
          <a:prstGeom prst="rect">
            <a:avLst/>
          </a:prstGeom>
        </p:spPr>
        <p:txBody>
          <a:bodyPr wrap="none">
            <a:spAutoFit/>
          </a:bodyPr>
          <a:lstStyle/>
          <a:p>
            <a:r>
              <a:rPr lang="en-US" sz="3600" b="1" dirty="0">
                <a:solidFill>
                  <a:srgbClr val="32425C"/>
                </a:solidFill>
              </a:rPr>
              <a:t>Java Polymorphism..</a:t>
            </a:r>
          </a:p>
        </p:txBody>
      </p:sp>
    </p:spTree>
    <p:extLst>
      <p:ext uri="{BB962C8B-B14F-4D97-AF65-F5344CB8AC3E}">
        <p14:creationId xmlns:p14="http://schemas.microsoft.com/office/powerpoint/2010/main" val="3067059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7646" y="1007022"/>
            <a:ext cx="11129554" cy="3416320"/>
          </a:xfrm>
          <a:prstGeom prst="rect">
            <a:avLst/>
          </a:prstGeom>
        </p:spPr>
        <p:txBody>
          <a:bodyPr wrap="square">
            <a:spAutoFit/>
          </a:bodyPr>
          <a:lstStyle/>
          <a:p>
            <a:r>
              <a:rPr lang="en-US" sz="2800" b="1" dirty="0">
                <a:solidFill>
                  <a:srgbClr val="32425C"/>
                </a:solidFill>
                <a:latin typeface="+mj-lt"/>
              </a:rPr>
              <a:t>Java Operator Overloading</a:t>
            </a:r>
          </a:p>
          <a:p>
            <a:r>
              <a:rPr lang="en-US" dirty="0"/>
              <a:t>Some operators in Java behave differently with different operands. For example,</a:t>
            </a:r>
          </a:p>
          <a:p>
            <a:endParaRPr lang="en-US" dirty="0"/>
          </a:p>
          <a:p>
            <a:r>
              <a:rPr lang="en-US" dirty="0"/>
              <a:t>+ operator is overloaded to perform numeric addition as well as string concatenation, and</a:t>
            </a:r>
          </a:p>
          <a:p>
            <a:r>
              <a:rPr lang="en-US" dirty="0"/>
              <a:t>operators like &amp;, |, and ! are overloaded for logical and bitwise operations.</a:t>
            </a:r>
          </a:p>
          <a:p>
            <a:r>
              <a:rPr lang="en-US" dirty="0"/>
              <a:t>Let's see how we can achieve polymorphism using operator overloading.</a:t>
            </a:r>
          </a:p>
          <a:p>
            <a:endParaRPr lang="en-US" dirty="0"/>
          </a:p>
          <a:p>
            <a:r>
              <a:rPr lang="en-US" dirty="0"/>
              <a:t>The + operator is used to add two entities. However, in Java, the + operator performs two operations.</a:t>
            </a:r>
          </a:p>
          <a:p>
            <a:endParaRPr lang="en-US" dirty="0"/>
          </a:p>
          <a:p>
            <a:r>
              <a:rPr lang="en-US" dirty="0"/>
              <a:t>1. When + is used with numbers (integers and floating-point numbers), it performs mathematical addition. For example,</a:t>
            </a:r>
          </a:p>
        </p:txBody>
      </p:sp>
      <p:sp>
        <p:nvSpPr>
          <p:cNvPr id="4" name="Rectangle 3"/>
          <p:cNvSpPr/>
          <p:nvPr/>
        </p:nvSpPr>
        <p:spPr>
          <a:xfrm>
            <a:off x="1123406" y="4423342"/>
            <a:ext cx="3265714" cy="1477328"/>
          </a:xfrm>
          <a:prstGeom prst="rect">
            <a:avLst/>
          </a:prstGeom>
        </p:spPr>
        <p:txBody>
          <a:bodyPr wrap="square">
            <a:spAutoFit/>
          </a:bodyPr>
          <a:lstStyle/>
          <a:p>
            <a:r>
              <a:rPr lang="en-US" dirty="0" err="1"/>
              <a:t>int</a:t>
            </a:r>
            <a:r>
              <a:rPr lang="en-US" dirty="0"/>
              <a:t> a = 5;</a:t>
            </a:r>
          </a:p>
          <a:p>
            <a:r>
              <a:rPr lang="en-US" dirty="0" err="1"/>
              <a:t>int</a:t>
            </a:r>
            <a:r>
              <a:rPr lang="en-US" dirty="0"/>
              <a:t> b = 6;</a:t>
            </a:r>
          </a:p>
          <a:p>
            <a:endParaRPr lang="en-US" dirty="0"/>
          </a:p>
          <a:p>
            <a:r>
              <a:rPr lang="en-US" dirty="0"/>
              <a:t>// + with numbers</a:t>
            </a:r>
          </a:p>
          <a:p>
            <a:r>
              <a:rPr lang="en-US" dirty="0" err="1"/>
              <a:t>int</a:t>
            </a:r>
            <a:r>
              <a:rPr lang="en-US" dirty="0"/>
              <a:t> sum = a + b;  // Output = 11</a:t>
            </a:r>
          </a:p>
        </p:txBody>
      </p:sp>
      <p:sp>
        <p:nvSpPr>
          <p:cNvPr id="5" name="Rectangle 4"/>
          <p:cNvSpPr/>
          <p:nvPr/>
        </p:nvSpPr>
        <p:spPr>
          <a:xfrm>
            <a:off x="5120640" y="4423342"/>
            <a:ext cx="6096000" cy="1477328"/>
          </a:xfrm>
          <a:prstGeom prst="rect">
            <a:avLst/>
          </a:prstGeom>
        </p:spPr>
        <p:txBody>
          <a:bodyPr>
            <a:spAutoFit/>
          </a:bodyPr>
          <a:lstStyle/>
          <a:p>
            <a:r>
              <a:rPr lang="en-US" dirty="0"/>
              <a:t>String first = "Java ";</a:t>
            </a:r>
          </a:p>
          <a:p>
            <a:r>
              <a:rPr lang="en-US" dirty="0"/>
              <a:t>String second = "Programming";</a:t>
            </a:r>
          </a:p>
          <a:p>
            <a:endParaRPr lang="en-US" dirty="0"/>
          </a:p>
          <a:p>
            <a:r>
              <a:rPr lang="en-US" dirty="0"/>
              <a:t>// + with strings</a:t>
            </a:r>
          </a:p>
          <a:p>
            <a:r>
              <a:rPr lang="en-US" dirty="0"/>
              <a:t>name = first + second;  // Output = Java Programming</a:t>
            </a:r>
          </a:p>
        </p:txBody>
      </p:sp>
      <p:sp>
        <p:nvSpPr>
          <p:cNvPr id="6" name="Rectangle 5"/>
          <p:cNvSpPr/>
          <p:nvPr/>
        </p:nvSpPr>
        <p:spPr>
          <a:xfrm>
            <a:off x="829154" y="239877"/>
            <a:ext cx="4123373" cy="646331"/>
          </a:xfrm>
          <a:prstGeom prst="rect">
            <a:avLst/>
          </a:prstGeom>
        </p:spPr>
        <p:txBody>
          <a:bodyPr wrap="none">
            <a:spAutoFit/>
          </a:bodyPr>
          <a:lstStyle/>
          <a:p>
            <a:r>
              <a:rPr lang="en-US" sz="3600" b="1" dirty="0">
                <a:solidFill>
                  <a:srgbClr val="32425C"/>
                </a:solidFill>
              </a:rPr>
              <a:t>Java Polymorphism..</a:t>
            </a:r>
          </a:p>
        </p:txBody>
      </p:sp>
    </p:spTree>
    <p:extLst>
      <p:ext uri="{BB962C8B-B14F-4D97-AF65-F5344CB8AC3E}">
        <p14:creationId xmlns:p14="http://schemas.microsoft.com/office/powerpoint/2010/main" val="4072742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8012" y="1352236"/>
            <a:ext cx="11295017" cy="3693319"/>
          </a:xfrm>
          <a:prstGeom prst="rect">
            <a:avLst/>
          </a:prstGeom>
        </p:spPr>
        <p:txBody>
          <a:bodyPr wrap="square">
            <a:spAutoFit/>
          </a:bodyPr>
          <a:lstStyle/>
          <a:p>
            <a:pPr algn="just"/>
            <a:r>
              <a:rPr lang="en-US" b="1" dirty="0">
                <a:solidFill>
                  <a:srgbClr val="4D5B7C"/>
                </a:solidFill>
                <a:latin typeface="Epilogue"/>
                <a:hlinkClick r:id="rId2"/>
              </a:rPr>
              <a:t>1. What is Abstraction?</a:t>
            </a:r>
            <a:endParaRPr lang="en-US" b="1" dirty="0">
              <a:solidFill>
                <a:srgbClr val="4D5B7C"/>
              </a:solidFill>
              <a:latin typeface="Epilogue"/>
            </a:endParaRPr>
          </a:p>
          <a:p>
            <a:pPr algn="just"/>
            <a:r>
              <a:rPr lang="en-US" dirty="0">
                <a:solidFill>
                  <a:srgbClr val="4D5B7C"/>
                </a:solidFill>
                <a:latin typeface="Inter"/>
              </a:rPr>
              <a:t>Abstraction is the process of hiding the internal details of an application from the outer world. Abstraction is used to describe things in simple terms. It’s used to create a boundary between the application and the client programs</a:t>
            </a:r>
            <a:r>
              <a:rPr lang="en-US" dirty="0" smtClean="0">
                <a:solidFill>
                  <a:srgbClr val="4D5B7C"/>
                </a:solidFill>
                <a:latin typeface="Inter"/>
              </a:rPr>
              <a:t>.</a:t>
            </a:r>
          </a:p>
          <a:p>
            <a:pPr algn="just"/>
            <a:endParaRPr lang="en-US" dirty="0">
              <a:solidFill>
                <a:srgbClr val="4D5B7C"/>
              </a:solidFill>
              <a:latin typeface="Inter"/>
            </a:endParaRPr>
          </a:p>
          <a:p>
            <a:pPr algn="just"/>
            <a:r>
              <a:rPr lang="en-US" b="1" dirty="0">
                <a:solidFill>
                  <a:srgbClr val="4D5B7C"/>
                </a:solidFill>
                <a:latin typeface="Epilogue"/>
                <a:hlinkClick r:id="rId3"/>
              </a:rPr>
              <a:t>2. Abstraction in Real Life</a:t>
            </a:r>
            <a:endParaRPr lang="en-US" b="1" dirty="0">
              <a:solidFill>
                <a:srgbClr val="4D5B7C"/>
              </a:solidFill>
              <a:latin typeface="Epilogue"/>
            </a:endParaRPr>
          </a:p>
          <a:p>
            <a:pPr algn="just"/>
            <a:r>
              <a:rPr lang="en-US" dirty="0">
                <a:solidFill>
                  <a:srgbClr val="4D5B7C"/>
                </a:solidFill>
                <a:latin typeface="Inter"/>
              </a:rPr>
              <a:t>Abstraction is present in almost all the real life machines.</a:t>
            </a:r>
          </a:p>
          <a:p>
            <a:pPr algn="just">
              <a:buFont typeface="Arial" panose="020B0604020202020204" pitchFamily="34" charset="0"/>
              <a:buChar char="•"/>
            </a:pPr>
            <a:r>
              <a:rPr lang="en-US" dirty="0">
                <a:solidFill>
                  <a:srgbClr val="4D5B7C"/>
                </a:solidFill>
                <a:latin typeface="Inter"/>
              </a:rPr>
              <a:t>Your car is a great example of abstraction. You can start a car by turning the key or pressing the start button. You don’t need to know how the engine is getting started, what all components your car has. The car internal implementation and complex logic is completely hidden from the user.</a:t>
            </a:r>
          </a:p>
          <a:p>
            <a:pPr algn="just">
              <a:buFont typeface="Arial" panose="020B0604020202020204" pitchFamily="34" charset="0"/>
              <a:buChar char="•"/>
            </a:pPr>
            <a:r>
              <a:rPr lang="en-US" dirty="0">
                <a:solidFill>
                  <a:srgbClr val="4D5B7C"/>
                </a:solidFill>
                <a:latin typeface="Inter"/>
              </a:rPr>
              <a:t>We can heat our food in Microwave. We press some buttons to set the timer and type of food. Finally, we get a hot and delicious meal. The microwave internal details are hidden from us. We have been given access to the functionality in a very simple manner.</a:t>
            </a:r>
            <a:endParaRPr lang="en-US" b="0" i="0" dirty="0">
              <a:solidFill>
                <a:srgbClr val="4D5B7C"/>
              </a:solidFill>
              <a:effectLst/>
              <a:latin typeface="Inter"/>
            </a:endParaRPr>
          </a:p>
        </p:txBody>
      </p:sp>
      <p:sp>
        <p:nvSpPr>
          <p:cNvPr id="3" name="Rectangle 2"/>
          <p:cNvSpPr/>
          <p:nvPr/>
        </p:nvSpPr>
        <p:spPr>
          <a:xfrm>
            <a:off x="315348" y="292128"/>
            <a:ext cx="2396875" cy="646331"/>
          </a:xfrm>
          <a:prstGeom prst="rect">
            <a:avLst/>
          </a:prstGeom>
        </p:spPr>
        <p:txBody>
          <a:bodyPr wrap="none">
            <a:spAutoFit/>
          </a:bodyPr>
          <a:lstStyle/>
          <a:p>
            <a:r>
              <a:rPr lang="en-US" sz="3600" b="1" dirty="0" smtClean="0">
                <a:solidFill>
                  <a:srgbClr val="32425C"/>
                </a:solidFill>
              </a:rPr>
              <a:t>Abstraction</a:t>
            </a:r>
            <a:endParaRPr lang="en-US" sz="3600" b="1" dirty="0">
              <a:solidFill>
                <a:srgbClr val="32425C"/>
              </a:solidFill>
            </a:endParaRPr>
          </a:p>
        </p:txBody>
      </p:sp>
    </p:spTree>
    <p:extLst>
      <p:ext uri="{BB962C8B-B14F-4D97-AF65-F5344CB8AC3E}">
        <p14:creationId xmlns:p14="http://schemas.microsoft.com/office/powerpoint/2010/main" val="690153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2217" y="1244382"/>
            <a:ext cx="10903132" cy="3970318"/>
          </a:xfrm>
          <a:prstGeom prst="rect">
            <a:avLst/>
          </a:prstGeom>
        </p:spPr>
        <p:txBody>
          <a:bodyPr wrap="square">
            <a:spAutoFit/>
          </a:bodyPr>
          <a:lstStyle/>
          <a:p>
            <a:pPr algn="just"/>
            <a:r>
              <a:rPr lang="en-US" b="1" dirty="0" smtClean="0">
                <a:solidFill>
                  <a:srgbClr val="4D5B7C"/>
                </a:solidFill>
                <a:latin typeface="Epilogue"/>
                <a:hlinkClick r:id="rId2"/>
              </a:rPr>
              <a:t>Abstraction </a:t>
            </a:r>
            <a:r>
              <a:rPr lang="en-US" b="1" dirty="0">
                <a:solidFill>
                  <a:srgbClr val="4D5B7C"/>
                </a:solidFill>
                <a:latin typeface="Epilogue"/>
                <a:hlinkClick r:id="rId2"/>
              </a:rPr>
              <a:t>in OOPS</a:t>
            </a:r>
            <a:endParaRPr lang="en-US" b="1" dirty="0">
              <a:solidFill>
                <a:srgbClr val="4D5B7C"/>
              </a:solidFill>
              <a:latin typeface="Epilogue"/>
            </a:endParaRPr>
          </a:p>
          <a:p>
            <a:pPr algn="just"/>
            <a:r>
              <a:rPr lang="en-US" dirty="0">
                <a:solidFill>
                  <a:srgbClr val="4D5B7C"/>
                </a:solidFill>
                <a:latin typeface="Inter"/>
              </a:rPr>
              <a:t>Objects are the building blocks of Object-Oriented Programming. An object contains some properties and methods. We can hide them from the outer world through access modifiers. We can provide access only for required functions and properties to the other programs. This is the general procedure to implement abstraction in OOPS</a:t>
            </a:r>
            <a:r>
              <a:rPr lang="en-US" dirty="0" smtClean="0">
                <a:solidFill>
                  <a:srgbClr val="4D5B7C"/>
                </a:solidFill>
                <a:latin typeface="Inter"/>
              </a:rPr>
              <a:t>.</a:t>
            </a:r>
          </a:p>
          <a:p>
            <a:pPr algn="just"/>
            <a:endParaRPr lang="en-US" dirty="0">
              <a:solidFill>
                <a:srgbClr val="4D5B7C"/>
              </a:solidFill>
              <a:latin typeface="Inter"/>
            </a:endParaRPr>
          </a:p>
          <a:p>
            <a:pPr algn="just"/>
            <a:r>
              <a:rPr lang="en-US" b="1" dirty="0" smtClean="0">
                <a:solidFill>
                  <a:srgbClr val="4D5B7C"/>
                </a:solidFill>
                <a:latin typeface="Epilogue"/>
                <a:hlinkClick r:id="rId3"/>
              </a:rPr>
              <a:t>What </a:t>
            </a:r>
            <a:r>
              <a:rPr lang="en-US" b="1" dirty="0">
                <a:solidFill>
                  <a:srgbClr val="4D5B7C"/>
                </a:solidFill>
                <a:latin typeface="Epilogue"/>
                <a:hlinkClick r:id="rId3"/>
              </a:rPr>
              <a:t>are the different types of abstraction?</a:t>
            </a:r>
            <a:endParaRPr lang="en-US" b="1" dirty="0">
              <a:solidFill>
                <a:srgbClr val="4D5B7C"/>
              </a:solidFill>
              <a:latin typeface="Epilogue"/>
            </a:endParaRPr>
          </a:p>
          <a:p>
            <a:pPr algn="just"/>
            <a:r>
              <a:rPr lang="en-US" dirty="0">
                <a:solidFill>
                  <a:srgbClr val="4D5B7C"/>
                </a:solidFill>
                <a:latin typeface="Inter"/>
              </a:rPr>
              <a:t>There are two types of abstraction.</a:t>
            </a:r>
          </a:p>
          <a:p>
            <a:pPr algn="just">
              <a:buFont typeface="+mj-lt"/>
              <a:buAutoNum type="arabicPeriod"/>
            </a:pPr>
            <a:r>
              <a:rPr lang="en-US" dirty="0">
                <a:solidFill>
                  <a:srgbClr val="4D5B7C"/>
                </a:solidFill>
                <a:latin typeface="Inter"/>
              </a:rPr>
              <a:t>Data Abstraction</a:t>
            </a:r>
          </a:p>
          <a:p>
            <a:pPr algn="just">
              <a:buFont typeface="+mj-lt"/>
              <a:buAutoNum type="arabicPeriod"/>
            </a:pPr>
            <a:r>
              <a:rPr lang="en-US" dirty="0">
                <a:solidFill>
                  <a:srgbClr val="4D5B7C"/>
                </a:solidFill>
                <a:latin typeface="Inter"/>
              </a:rPr>
              <a:t>Process </a:t>
            </a:r>
            <a:r>
              <a:rPr lang="en-US" dirty="0" smtClean="0">
                <a:solidFill>
                  <a:srgbClr val="4D5B7C"/>
                </a:solidFill>
                <a:latin typeface="Inter"/>
              </a:rPr>
              <a:t>Abstraction</a:t>
            </a:r>
          </a:p>
          <a:p>
            <a:pPr algn="just">
              <a:buFont typeface="+mj-lt"/>
              <a:buAutoNum type="arabicPeriod"/>
            </a:pPr>
            <a:endParaRPr lang="en-US" dirty="0">
              <a:solidFill>
                <a:srgbClr val="4D5B7C"/>
              </a:solidFill>
              <a:latin typeface="Inter"/>
            </a:endParaRPr>
          </a:p>
          <a:p>
            <a:pPr algn="just"/>
            <a:r>
              <a:rPr lang="en-US" b="1" dirty="0" smtClean="0">
                <a:solidFill>
                  <a:srgbClr val="4D5B7C"/>
                </a:solidFill>
                <a:latin typeface="Epilogue"/>
                <a:hlinkClick r:id="rId4"/>
              </a:rPr>
              <a:t>1</a:t>
            </a:r>
            <a:r>
              <a:rPr lang="en-US" b="1" dirty="0">
                <a:solidFill>
                  <a:srgbClr val="4D5B7C"/>
                </a:solidFill>
                <a:latin typeface="Epilogue"/>
                <a:hlinkClick r:id="rId4"/>
              </a:rPr>
              <a:t>) Data Abstraction</a:t>
            </a:r>
            <a:endParaRPr lang="en-US" b="1" dirty="0">
              <a:solidFill>
                <a:srgbClr val="4D5B7C"/>
              </a:solidFill>
              <a:latin typeface="Epilogue"/>
            </a:endParaRPr>
          </a:p>
          <a:p>
            <a:pPr algn="just"/>
            <a:r>
              <a:rPr lang="en-US" dirty="0">
                <a:solidFill>
                  <a:srgbClr val="4D5B7C"/>
                </a:solidFill>
                <a:latin typeface="Inter"/>
              </a:rPr>
              <a:t>When the object data is not visible to the outer world, it creates data abstraction. If needed, access to the Objects’ data is provided through some methods.</a:t>
            </a:r>
            <a:endParaRPr lang="en-US" b="0" i="0" dirty="0">
              <a:solidFill>
                <a:srgbClr val="4D5B7C"/>
              </a:solidFill>
              <a:effectLst/>
              <a:latin typeface="Inter"/>
            </a:endParaRPr>
          </a:p>
        </p:txBody>
      </p:sp>
      <p:sp>
        <p:nvSpPr>
          <p:cNvPr id="3" name="Rectangle 2"/>
          <p:cNvSpPr/>
          <p:nvPr/>
        </p:nvSpPr>
        <p:spPr>
          <a:xfrm>
            <a:off x="315348" y="292128"/>
            <a:ext cx="2643737" cy="646331"/>
          </a:xfrm>
          <a:prstGeom prst="rect">
            <a:avLst/>
          </a:prstGeom>
        </p:spPr>
        <p:txBody>
          <a:bodyPr wrap="none">
            <a:spAutoFit/>
          </a:bodyPr>
          <a:lstStyle/>
          <a:p>
            <a:r>
              <a:rPr lang="en-US" sz="3600" b="1" dirty="0" smtClean="0">
                <a:solidFill>
                  <a:srgbClr val="32425C"/>
                </a:solidFill>
              </a:rPr>
              <a:t>Abstraction..</a:t>
            </a:r>
            <a:endParaRPr lang="en-US" sz="3600" b="1" dirty="0">
              <a:solidFill>
                <a:srgbClr val="32425C"/>
              </a:solidFill>
            </a:endParaRPr>
          </a:p>
        </p:txBody>
      </p:sp>
    </p:spTree>
    <p:extLst>
      <p:ext uri="{BB962C8B-B14F-4D97-AF65-F5344CB8AC3E}">
        <p14:creationId xmlns:p14="http://schemas.microsoft.com/office/powerpoint/2010/main" val="574762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ata Abstr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926" y="968841"/>
            <a:ext cx="8316685" cy="5532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267" y="83122"/>
            <a:ext cx="2643737" cy="646331"/>
          </a:xfrm>
          <a:prstGeom prst="rect">
            <a:avLst/>
          </a:prstGeom>
        </p:spPr>
        <p:txBody>
          <a:bodyPr wrap="none">
            <a:spAutoFit/>
          </a:bodyPr>
          <a:lstStyle/>
          <a:p>
            <a:r>
              <a:rPr lang="en-US" sz="3600" b="1" dirty="0" smtClean="0">
                <a:solidFill>
                  <a:srgbClr val="32425C"/>
                </a:solidFill>
              </a:rPr>
              <a:t>Abstraction..</a:t>
            </a:r>
            <a:endParaRPr lang="en-US" sz="3600" b="1" dirty="0">
              <a:solidFill>
                <a:srgbClr val="32425C"/>
              </a:solidFill>
            </a:endParaRPr>
          </a:p>
        </p:txBody>
      </p:sp>
    </p:spTree>
    <p:extLst>
      <p:ext uri="{BB962C8B-B14F-4D97-AF65-F5344CB8AC3E}">
        <p14:creationId xmlns:p14="http://schemas.microsoft.com/office/powerpoint/2010/main" val="4234783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3143" y="617696"/>
            <a:ext cx="11181806" cy="923330"/>
          </a:xfrm>
          <a:prstGeom prst="rect">
            <a:avLst/>
          </a:prstGeom>
        </p:spPr>
        <p:txBody>
          <a:bodyPr wrap="square">
            <a:spAutoFit/>
          </a:bodyPr>
          <a:lstStyle/>
          <a:p>
            <a:pPr algn="just"/>
            <a:r>
              <a:rPr lang="en-US" b="1" dirty="0" smtClean="0">
                <a:solidFill>
                  <a:srgbClr val="4D5B7C"/>
                </a:solidFill>
                <a:latin typeface="Epilogue"/>
                <a:hlinkClick r:id="rId2"/>
              </a:rPr>
              <a:t>2</a:t>
            </a:r>
            <a:r>
              <a:rPr lang="en-US" b="1" dirty="0">
                <a:solidFill>
                  <a:srgbClr val="4D5B7C"/>
                </a:solidFill>
                <a:latin typeface="Epilogue"/>
                <a:hlinkClick r:id="rId2"/>
              </a:rPr>
              <a:t>) Process Abstraction</a:t>
            </a:r>
            <a:endParaRPr lang="en-US" b="1" dirty="0">
              <a:solidFill>
                <a:srgbClr val="4D5B7C"/>
              </a:solidFill>
              <a:latin typeface="Epilogue"/>
            </a:endParaRPr>
          </a:p>
          <a:p>
            <a:pPr algn="just"/>
            <a:r>
              <a:rPr lang="en-US" dirty="0">
                <a:solidFill>
                  <a:srgbClr val="4D5B7C"/>
                </a:solidFill>
                <a:latin typeface="Inter"/>
              </a:rPr>
              <a:t>We don’t need to provide details about all the functions of an object. When we hide the internal implementation of the different functions involved in a user operation, it creates process abstraction.</a:t>
            </a:r>
            <a:endParaRPr lang="en-US" b="0" i="0" dirty="0">
              <a:solidFill>
                <a:srgbClr val="4D5B7C"/>
              </a:solidFill>
              <a:effectLst/>
              <a:latin typeface="Inter"/>
            </a:endParaRPr>
          </a:p>
        </p:txBody>
      </p:sp>
      <p:pic>
        <p:nvPicPr>
          <p:cNvPr id="3" name="Picture 2"/>
          <p:cNvPicPr>
            <a:picLocks noChangeAspect="1"/>
          </p:cNvPicPr>
          <p:nvPr/>
        </p:nvPicPr>
        <p:blipFill>
          <a:blip r:embed="rId3"/>
          <a:stretch>
            <a:fillRect/>
          </a:stretch>
        </p:blipFill>
        <p:spPr>
          <a:xfrm>
            <a:off x="2061755" y="1950720"/>
            <a:ext cx="6299557" cy="4536621"/>
          </a:xfrm>
          <a:prstGeom prst="rect">
            <a:avLst/>
          </a:prstGeom>
        </p:spPr>
      </p:pic>
      <p:sp>
        <p:nvSpPr>
          <p:cNvPr id="4" name="Rectangle 3"/>
          <p:cNvSpPr/>
          <p:nvPr/>
        </p:nvSpPr>
        <p:spPr>
          <a:xfrm>
            <a:off x="261267" y="83122"/>
            <a:ext cx="2643737" cy="646331"/>
          </a:xfrm>
          <a:prstGeom prst="rect">
            <a:avLst/>
          </a:prstGeom>
        </p:spPr>
        <p:txBody>
          <a:bodyPr wrap="none">
            <a:spAutoFit/>
          </a:bodyPr>
          <a:lstStyle/>
          <a:p>
            <a:r>
              <a:rPr lang="en-US" sz="3600" b="1" dirty="0" smtClean="0">
                <a:solidFill>
                  <a:srgbClr val="32425C"/>
                </a:solidFill>
              </a:rPr>
              <a:t>Abstraction..</a:t>
            </a:r>
            <a:endParaRPr lang="en-US" sz="3600" b="1" dirty="0">
              <a:solidFill>
                <a:srgbClr val="32425C"/>
              </a:solidFill>
            </a:endParaRPr>
          </a:p>
        </p:txBody>
      </p:sp>
    </p:spTree>
    <p:extLst>
      <p:ext uri="{BB962C8B-B14F-4D97-AF65-F5344CB8AC3E}">
        <p14:creationId xmlns:p14="http://schemas.microsoft.com/office/powerpoint/2010/main" val="4002564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3143" y="1444926"/>
            <a:ext cx="3117668" cy="2308324"/>
          </a:xfrm>
          <a:prstGeom prst="rect">
            <a:avLst/>
          </a:prstGeom>
        </p:spPr>
        <p:txBody>
          <a:bodyPr wrap="square">
            <a:spAutoFit/>
          </a:bodyPr>
          <a:lstStyle/>
          <a:p>
            <a:r>
              <a:rPr lang="en-US" dirty="0"/>
              <a:t>public interface Car {</a:t>
            </a:r>
          </a:p>
          <a:p>
            <a:endParaRPr lang="en-US" dirty="0"/>
          </a:p>
          <a:p>
            <a:r>
              <a:rPr lang="en-US" dirty="0"/>
              <a:t>	void </a:t>
            </a:r>
            <a:r>
              <a:rPr lang="en-US" dirty="0" err="1"/>
              <a:t>turnOnCar</a:t>
            </a:r>
            <a:r>
              <a:rPr lang="en-US" dirty="0"/>
              <a:t>();</a:t>
            </a:r>
          </a:p>
          <a:p>
            <a:endParaRPr lang="en-US" dirty="0"/>
          </a:p>
          <a:p>
            <a:r>
              <a:rPr lang="en-US" dirty="0"/>
              <a:t>	void </a:t>
            </a:r>
            <a:r>
              <a:rPr lang="en-US" dirty="0" err="1"/>
              <a:t>turnOffCar</a:t>
            </a:r>
            <a:r>
              <a:rPr lang="en-US" dirty="0"/>
              <a:t>();</a:t>
            </a:r>
          </a:p>
          <a:p>
            <a:endParaRPr lang="en-US" dirty="0"/>
          </a:p>
          <a:p>
            <a:r>
              <a:rPr lang="en-US" dirty="0"/>
              <a:t>	String </a:t>
            </a:r>
            <a:r>
              <a:rPr lang="en-US" dirty="0" err="1"/>
              <a:t>getCarType</a:t>
            </a:r>
            <a:r>
              <a:rPr lang="en-US" dirty="0"/>
              <a:t>();</a:t>
            </a:r>
          </a:p>
          <a:p>
            <a:r>
              <a:rPr lang="en-US" dirty="0"/>
              <a:t>}</a:t>
            </a:r>
          </a:p>
        </p:txBody>
      </p:sp>
      <p:sp>
        <p:nvSpPr>
          <p:cNvPr id="5" name="Rectangle 4"/>
          <p:cNvSpPr/>
          <p:nvPr/>
        </p:nvSpPr>
        <p:spPr>
          <a:xfrm>
            <a:off x="5408033" y="948690"/>
            <a:ext cx="6096000" cy="5909310"/>
          </a:xfrm>
          <a:prstGeom prst="rect">
            <a:avLst/>
          </a:prstGeom>
        </p:spPr>
        <p:txBody>
          <a:bodyPr>
            <a:spAutoFit/>
          </a:bodyPr>
          <a:lstStyle/>
          <a:p>
            <a:r>
              <a:rPr lang="en-US" dirty="0"/>
              <a:t>public class </a:t>
            </a:r>
            <a:r>
              <a:rPr lang="en-US" dirty="0" err="1"/>
              <a:t>ManualCar</a:t>
            </a:r>
            <a:r>
              <a:rPr lang="en-US" dirty="0"/>
              <a:t> implements Car {</a:t>
            </a:r>
          </a:p>
          <a:p>
            <a:endParaRPr lang="en-US" dirty="0"/>
          </a:p>
          <a:p>
            <a:r>
              <a:rPr lang="en-US" dirty="0"/>
              <a:t>	private String </a:t>
            </a:r>
            <a:r>
              <a:rPr lang="en-US" dirty="0" err="1"/>
              <a:t>carType</a:t>
            </a:r>
            <a:r>
              <a:rPr lang="en-US" dirty="0"/>
              <a:t> = "Manual";</a:t>
            </a:r>
          </a:p>
          <a:p>
            <a:r>
              <a:rPr lang="en-US" dirty="0"/>
              <a:t>	</a:t>
            </a:r>
          </a:p>
          <a:p>
            <a:r>
              <a:rPr lang="en-US" dirty="0"/>
              <a:t>	@Override</a:t>
            </a:r>
          </a:p>
          <a:p>
            <a:r>
              <a:rPr lang="en-US" dirty="0"/>
              <a:t>	public void </a:t>
            </a:r>
            <a:r>
              <a:rPr lang="en-US" dirty="0" err="1"/>
              <a:t>turnOnCar</a:t>
            </a:r>
            <a:r>
              <a:rPr lang="en-US" dirty="0"/>
              <a:t>() {</a:t>
            </a:r>
          </a:p>
          <a:p>
            <a:r>
              <a:rPr lang="en-US" dirty="0"/>
              <a:t>		</a:t>
            </a:r>
            <a:r>
              <a:rPr lang="en-US" dirty="0" err="1"/>
              <a:t>System.out.println</a:t>
            </a:r>
            <a:r>
              <a:rPr lang="en-US" dirty="0"/>
              <a:t>("turn on the manual car");</a:t>
            </a:r>
          </a:p>
          <a:p>
            <a:r>
              <a:rPr lang="en-US" dirty="0"/>
              <a:t>	}</a:t>
            </a:r>
          </a:p>
          <a:p>
            <a:endParaRPr lang="en-US" dirty="0"/>
          </a:p>
          <a:p>
            <a:r>
              <a:rPr lang="en-US" dirty="0"/>
              <a:t>	@Override</a:t>
            </a:r>
          </a:p>
          <a:p>
            <a:r>
              <a:rPr lang="en-US" dirty="0"/>
              <a:t>	public void </a:t>
            </a:r>
            <a:r>
              <a:rPr lang="en-US" dirty="0" err="1"/>
              <a:t>turnOffCar</a:t>
            </a:r>
            <a:r>
              <a:rPr lang="en-US" dirty="0"/>
              <a:t>() {</a:t>
            </a:r>
          </a:p>
          <a:p>
            <a:r>
              <a:rPr lang="en-US" dirty="0"/>
              <a:t>		</a:t>
            </a:r>
            <a:r>
              <a:rPr lang="en-US" dirty="0" err="1"/>
              <a:t>System.out.println</a:t>
            </a:r>
            <a:r>
              <a:rPr lang="en-US" dirty="0"/>
              <a:t>("turn off the manual car");</a:t>
            </a:r>
          </a:p>
          <a:p>
            <a:r>
              <a:rPr lang="en-US" dirty="0"/>
              <a:t>	}</a:t>
            </a:r>
          </a:p>
          <a:p>
            <a:endParaRPr lang="en-US" dirty="0"/>
          </a:p>
          <a:p>
            <a:r>
              <a:rPr lang="en-US" dirty="0"/>
              <a:t>	@Override</a:t>
            </a:r>
          </a:p>
          <a:p>
            <a:r>
              <a:rPr lang="en-US" dirty="0"/>
              <a:t>	public String </a:t>
            </a:r>
            <a:r>
              <a:rPr lang="en-US" dirty="0" err="1"/>
              <a:t>getCarType</a:t>
            </a:r>
            <a:r>
              <a:rPr lang="en-US" dirty="0"/>
              <a:t>() {</a:t>
            </a:r>
          </a:p>
          <a:p>
            <a:r>
              <a:rPr lang="en-US" dirty="0"/>
              <a:t>		return </a:t>
            </a:r>
            <a:r>
              <a:rPr lang="en-US" dirty="0" err="1"/>
              <a:t>this.carType</a:t>
            </a:r>
            <a:r>
              <a:rPr lang="en-US" dirty="0"/>
              <a:t>;</a:t>
            </a:r>
          </a:p>
          <a:p>
            <a:r>
              <a:rPr lang="en-US" dirty="0"/>
              <a:t>	}</a:t>
            </a:r>
          </a:p>
          <a:p>
            <a:r>
              <a:rPr lang="en-US" dirty="0"/>
              <a:t>}</a:t>
            </a:r>
          </a:p>
        </p:txBody>
      </p:sp>
      <p:sp>
        <p:nvSpPr>
          <p:cNvPr id="6" name="Rectangle 5"/>
          <p:cNvSpPr/>
          <p:nvPr/>
        </p:nvSpPr>
        <p:spPr>
          <a:xfrm>
            <a:off x="261267" y="83122"/>
            <a:ext cx="2643737" cy="646331"/>
          </a:xfrm>
          <a:prstGeom prst="rect">
            <a:avLst/>
          </a:prstGeom>
        </p:spPr>
        <p:txBody>
          <a:bodyPr wrap="none">
            <a:spAutoFit/>
          </a:bodyPr>
          <a:lstStyle/>
          <a:p>
            <a:r>
              <a:rPr lang="en-US" sz="3600" b="1" dirty="0" smtClean="0">
                <a:solidFill>
                  <a:srgbClr val="32425C"/>
                </a:solidFill>
              </a:rPr>
              <a:t>Abstraction..</a:t>
            </a:r>
            <a:endParaRPr lang="en-US" sz="3600" b="1" dirty="0">
              <a:solidFill>
                <a:srgbClr val="32425C"/>
              </a:solidFill>
            </a:endParaRPr>
          </a:p>
        </p:txBody>
      </p:sp>
      <p:sp>
        <p:nvSpPr>
          <p:cNvPr id="7" name="Rectangle 6"/>
          <p:cNvSpPr/>
          <p:nvPr/>
        </p:nvSpPr>
        <p:spPr>
          <a:xfrm>
            <a:off x="261267" y="579358"/>
            <a:ext cx="8194766" cy="369332"/>
          </a:xfrm>
          <a:prstGeom prst="rect">
            <a:avLst/>
          </a:prstGeom>
        </p:spPr>
        <p:txBody>
          <a:bodyPr wrap="square">
            <a:spAutoFit/>
          </a:bodyPr>
          <a:lstStyle/>
          <a:p>
            <a:r>
              <a:rPr lang="en-US" dirty="0"/>
              <a:t>ManualCar.java, AutomaticCar.java: implementation classes of Car.</a:t>
            </a:r>
          </a:p>
        </p:txBody>
      </p:sp>
    </p:spTree>
    <p:extLst>
      <p:ext uri="{BB962C8B-B14F-4D97-AF65-F5344CB8AC3E}">
        <p14:creationId xmlns:p14="http://schemas.microsoft.com/office/powerpoint/2010/main" val="3812060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883648"/>
            <a:ext cx="6096000" cy="5909310"/>
          </a:xfrm>
          <a:prstGeom prst="rect">
            <a:avLst/>
          </a:prstGeom>
        </p:spPr>
        <p:txBody>
          <a:bodyPr>
            <a:spAutoFit/>
          </a:bodyPr>
          <a:lstStyle/>
          <a:p>
            <a:r>
              <a:rPr lang="en-US" dirty="0"/>
              <a:t>public class </a:t>
            </a:r>
            <a:r>
              <a:rPr lang="en-US" dirty="0" err="1"/>
              <a:t>AutomaticCar</a:t>
            </a:r>
            <a:r>
              <a:rPr lang="en-US" dirty="0"/>
              <a:t> implements Car {</a:t>
            </a:r>
          </a:p>
          <a:p>
            <a:endParaRPr lang="en-US" dirty="0"/>
          </a:p>
          <a:p>
            <a:r>
              <a:rPr lang="en-US" dirty="0"/>
              <a:t>	private String </a:t>
            </a:r>
            <a:r>
              <a:rPr lang="en-US" dirty="0" err="1"/>
              <a:t>carType</a:t>
            </a:r>
            <a:r>
              <a:rPr lang="en-US" dirty="0"/>
              <a:t> = "Automatic";</a:t>
            </a:r>
          </a:p>
          <a:p>
            <a:endParaRPr lang="en-US" dirty="0"/>
          </a:p>
          <a:p>
            <a:r>
              <a:rPr lang="en-US" dirty="0"/>
              <a:t>	@Override</a:t>
            </a:r>
          </a:p>
          <a:p>
            <a:r>
              <a:rPr lang="en-US" dirty="0"/>
              <a:t>	public void </a:t>
            </a:r>
            <a:r>
              <a:rPr lang="en-US" dirty="0" err="1"/>
              <a:t>turnOnCar</a:t>
            </a:r>
            <a:r>
              <a:rPr lang="en-US" dirty="0"/>
              <a:t>() {</a:t>
            </a:r>
          </a:p>
          <a:p>
            <a:r>
              <a:rPr lang="en-US" dirty="0"/>
              <a:t>		</a:t>
            </a:r>
            <a:r>
              <a:rPr lang="en-US" dirty="0" err="1"/>
              <a:t>System.out.println</a:t>
            </a:r>
            <a:r>
              <a:rPr lang="en-US" dirty="0"/>
              <a:t>("turn on the automatic car");</a:t>
            </a:r>
          </a:p>
          <a:p>
            <a:r>
              <a:rPr lang="en-US" dirty="0"/>
              <a:t>	}</a:t>
            </a:r>
          </a:p>
          <a:p>
            <a:endParaRPr lang="en-US" dirty="0"/>
          </a:p>
          <a:p>
            <a:r>
              <a:rPr lang="en-US" dirty="0"/>
              <a:t>	@Override</a:t>
            </a:r>
          </a:p>
          <a:p>
            <a:r>
              <a:rPr lang="en-US" dirty="0"/>
              <a:t>	public void </a:t>
            </a:r>
            <a:r>
              <a:rPr lang="en-US" dirty="0" err="1"/>
              <a:t>turnOffCar</a:t>
            </a:r>
            <a:r>
              <a:rPr lang="en-US" dirty="0"/>
              <a:t>() {</a:t>
            </a:r>
          </a:p>
          <a:p>
            <a:r>
              <a:rPr lang="en-US" dirty="0"/>
              <a:t>		</a:t>
            </a:r>
            <a:r>
              <a:rPr lang="en-US" dirty="0" err="1"/>
              <a:t>System.out.println</a:t>
            </a:r>
            <a:r>
              <a:rPr lang="en-US" dirty="0"/>
              <a:t>("turn off the automatic car");</a:t>
            </a:r>
          </a:p>
          <a:p>
            <a:r>
              <a:rPr lang="en-US" dirty="0"/>
              <a:t>	}</a:t>
            </a:r>
          </a:p>
          <a:p>
            <a:endParaRPr lang="en-US" dirty="0"/>
          </a:p>
          <a:p>
            <a:r>
              <a:rPr lang="en-US" dirty="0"/>
              <a:t>	@Override</a:t>
            </a:r>
          </a:p>
          <a:p>
            <a:r>
              <a:rPr lang="en-US" dirty="0"/>
              <a:t>	public String </a:t>
            </a:r>
            <a:r>
              <a:rPr lang="en-US" dirty="0" err="1"/>
              <a:t>getCarType</a:t>
            </a:r>
            <a:r>
              <a:rPr lang="en-US" dirty="0"/>
              <a:t>() {</a:t>
            </a:r>
          </a:p>
          <a:p>
            <a:r>
              <a:rPr lang="en-US" dirty="0"/>
              <a:t>		return </a:t>
            </a:r>
            <a:r>
              <a:rPr lang="en-US" dirty="0" err="1"/>
              <a:t>this.carType</a:t>
            </a:r>
            <a:r>
              <a:rPr lang="en-US" dirty="0"/>
              <a:t>;</a:t>
            </a:r>
          </a:p>
          <a:p>
            <a:r>
              <a:rPr lang="en-US" dirty="0"/>
              <a:t>	}</a:t>
            </a:r>
          </a:p>
          <a:p>
            <a:r>
              <a:rPr lang="en-US" dirty="0"/>
              <a:t>}</a:t>
            </a:r>
          </a:p>
        </p:txBody>
      </p:sp>
      <p:sp>
        <p:nvSpPr>
          <p:cNvPr id="3" name="Rectangle 2"/>
          <p:cNvSpPr/>
          <p:nvPr/>
        </p:nvSpPr>
        <p:spPr>
          <a:xfrm>
            <a:off x="6688183" y="732252"/>
            <a:ext cx="5312228" cy="5355312"/>
          </a:xfrm>
          <a:prstGeom prst="rect">
            <a:avLst/>
          </a:prstGeom>
        </p:spPr>
        <p:txBody>
          <a:bodyPr wrap="square">
            <a:spAutoFit/>
          </a:bodyPr>
          <a:lstStyle/>
          <a:p>
            <a:r>
              <a:rPr lang="en-US" dirty="0"/>
              <a:t>public class </a:t>
            </a:r>
            <a:r>
              <a:rPr lang="en-US" dirty="0" err="1"/>
              <a:t>CarTest</a:t>
            </a:r>
            <a:r>
              <a:rPr lang="en-US" dirty="0"/>
              <a:t> {</a:t>
            </a:r>
          </a:p>
          <a:p>
            <a:endParaRPr lang="en-US" dirty="0"/>
          </a:p>
          <a:p>
            <a:r>
              <a:rPr lang="en-US" dirty="0"/>
              <a:t>	public static void main(String[] </a:t>
            </a:r>
            <a:r>
              <a:rPr lang="en-US" dirty="0" err="1"/>
              <a:t>args</a:t>
            </a:r>
            <a:r>
              <a:rPr lang="en-US" dirty="0"/>
              <a:t>) {</a:t>
            </a:r>
          </a:p>
          <a:p>
            <a:r>
              <a:rPr lang="en-US" dirty="0"/>
              <a:t>		Car car1 = new </a:t>
            </a:r>
            <a:r>
              <a:rPr lang="en-US" dirty="0" err="1"/>
              <a:t>ManualCar</a:t>
            </a:r>
            <a:r>
              <a:rPr lang="en-US" dirty="0"/>
              <a:t>();</a:t>
            </a:r>
          </a:p>
          <a:p>
            <a:r>
              <a:rPr lang="en-US" dirty="0"/>
              <a:t>		Car car2 = new </a:t>
            </a:r>
            <a:r>
              <a:rPr lang="en-US" dirty="0" err="1"/>
              <a:t>AutomaticCar</a:t>
            </a:r>
            <a:r>
              <a:rPr lang="en-US" dirty="0"/>
              <a:t>();</a:t>
            </a:r>
          </a:p>
          <a:p>
            <a:endParaRPr lang="en-US" dirty="0"/>
          </a:p>
          <a:p>
            <a:r>
              <a:rPr lang="en-US" dirty="0"/>
              <a:t>		car1.turnOnCar();</a:t>
            </a:r>
          </a:p>
          <a:p>
            <a:r>
              <a:rPr lang="en-US" dirty="0"/>
              <a:t>		car1.turnOffCar();</a:t>
            </a:r>
          </a:p>
          <a:p>
            <a:r>
              <a:rPr lang="en-US" dirty="0"/>
              <a:t>		</a:t>
            </a:r>
            <a:r>
              <a:rPr lang="en-US" dirty="0" err="1"/>
              <a:t>System.out.println</a:t>
            </a:r>
            <a:r>
              <a:rPr lang="en-US" dirty="0"/>
              <a:t>(car1.getCarType());</a:t>
            </a:r>
          </a:p>
          <a:p>
            <a:endParaRPr lang="en-US" dirty="0"/>
          </a:p>
          <a:p>
            <a:r>
              <a:rPr lang="en-US" dirty="0"/>
              <a:t>		car2.turnOnCar();</a:t>
            </a:r>
          </a:p>
          <a:p>
            <a:r>
              <a:rPr lang="en-US" dirty="0"/>
              <a:t>		car2.turnOffCar();</a:t>
            </a:r>
          </a:p>
          <a:p>
            <a:r>
              <a:rPr lang="en-US" dirty="0"/>
              <a:t>		</a:t>
            </a:r>
            <a:r>
              <a:rPr lang="en-US" dirty="0" err="1"/>
              <a:t>System.out.println</a:t>
            </a:r>
            <a:r>
              <a:rPr lang="en-US" dirty="0"/>
              <a:t>(car2.getCarType());</a:t>
            </a:r>
          </a:p>
          <a:p>
            <a:endParaRPr lang="en-US" dirty="0"/>
          </a:p>
          <a:p>
            <a:r>
              <a:rPr lang="en-US" dirty="0"/>
              <a:t>	}</a:t>
            </a:r>
          </a:p>
          <a:p>
            <a:endParaRPr lang="en-US" dirty="0"/>
          </a:p>
          <a:p>
            <a:r>
              <a:rPr lang="en-US" dirty="0"/>
              <a:t>}</a:t>
            </a:r>
          </a:p>
        </p:txBody>
      </p:sp>
      <p:sp>
        <p:nvSpPr>
          <p:cNvPr id="4" name="Rectangle 3"/>
          <p:cNvSpPr/>
          <p:nvPr/>
        </p:nvSpPr>
        <p:spPr>
          <a:xfrm>
            <a:off x="426720" y="85921"/>
            <a:ext cx="2643737" cy="646331"/>
          </a:xfrm>
          <a:prstGeom prst="rect">
            <a:avLst/>
          </a:prstGeom>
        </p:spPr>
        <p:txBody>
          <a:bodyPr wrap="none">
            <a:spAutoFit/>
          </a:bodyPr>
          <a:lstStyle/>
          <a:p>
            <a:r>
              <a:rPr lang="en-US" sz="3600" b="1" dirty="0" smtClean="0">
                <a:solidFill>
                  <a:srgbClr val="32425C"/>
                </a:solidFill>
              </a:rPr>
              <a:t>Abstraction..</a:t>
            </a:r>
            <a:endParaRPr lang="en-US" sz="3600" b="1" dirty="0">
              <a:solidFill>
                <a:srgbClr val="32425C"/>
              </a:solidFill>
            </a:endParaRPr>
          </a:p>
        </p:txBody>
      </p:sp>
    </p:spTree>
    <p:extLst>
      <p:ext uri="{BB962C8B-B14F-4D97-AF65-F5344CB8AC3E}">
        <p14:creationId xmlns:p14="http://schemas.microsoft.com/office/powerpoint/2010/main" val="360954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992" y="303712"/>
            <a:ext cx="10439400" cy="4648200"/>
          </a:xfrm>
          <a:prstGeom prst="rect">
            <a:avLst/>
          </a:prstGeom>
        </p:spPr>
      </p:pic>
    </p:spTree>
    <p:extLst>
      <p:ext uri="{BB962C8B-B14F-4D97-AF65-F5344CB8AC3E}">
        <p14:creationId xmlns:p14="http://schemas.microsoft.com/office/powerpoint/2010/main" val="1491329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050" y="193489"/>
            <a:ext cx="11016344" cy="2031325"/>
          </a:xfrm>
          <a:prstGeom prst="rect">
            <a:avLst/>
          </a:prstGeom>
        </p:spPr>
        <p:txBody>
          <a:bodyPr wrap="square">
            <a:spAutoFit/>
          </a:bodyPr>
          <a:lstStyle/>
          <a:p>
            <a:r>
              <a:rPr lang="en-US" sz="3600" b="1" dirty="0">
                <a:solidFill>
                  <a:srgbClr val="32425C"/>
                </a:solidFill>
              </a:rPr>
              <a:t>Java Encapsulation</a:t>
            </a:r>
          </a:p>
          <a:p>
            <a:r>
              <a:rPr lang="en-US" dirty="0" smtClean="0">
                <a:solidFill>
                  <a:srgbClr val="25265E"/>
                </a:solidFill>
                <a:latin typeface="euclid_circular_a"/>
              </a:rPr>
              <a:t>Encapsulation </a:t>
            </a:r>
            <a:r>
              <a:rPr lang="en-US" dirty="0">
                <a:solidFill>
                  <a:srgbClr val="25265E"/>
                </a:solidFill>
                <a:latin typeface="euclid_circular_a"/>
              </a:rPr>
              <a:t>is one of the key features of object-oriented programming. Encapsulation refers to the bundling of fields and methods inside a single class</a:t>
            </a:r>
            <a:r>
              <a:rPr lang="en-US" dirty="0" smtClean="0">
                <a:solidFill>
                  <a:srgbClr val="25265E"/>
                </a:solidFill>
                <a:latin typeface="euclid_circular_a"/>
              </a:rPr>
              <a:t>.</a:t>
            </a:r>
          </a:p>
          <a:p>
            <a:endParaRPr lang="en-US" dirty="0">
              <a:solidFill>
                <a:srgbClr val="25265E"/>
              </a:solidFill>
              <a:latin typeface="euclid_circular_a"/>
            </a:endParaRPr>
          </a:p>
          <a:p>
            <a:r>
              <a:rPr lang="en-US" dirty="0">
                <a:solidFill>
                  <a:srgbClr val="25265E"/>
                </a:solidFill>
                <a:latin typeface="euclid_circular_a"/>
              </a:rPr>
              <a:t>It prevents outer classes from accessing and changing fields and methods of a class. This also helps to achieve </a:t>
            </a:r>
            <a:r>
              <a:rPr lang="en-US" b="1" dirty="0">
                <a:solidFill>
                  <a:srgbClr val="25265E"/>
                </a:solidFill>
                <a:latin typeface="euclid_circular_a"/>
              </a:rPr>
              <a:t>data hiding</a:t>
            </a:r>
            <a:r>
              <a:rPr lang="en-US" dirty="0">
                <a:solidFill>
                  <a:srgbClr val="25265E"/>
                </a:solidFill>
                <a:latin typeface="euclid_circular_a"/>
              </a:rPr>
              <a:t>.</a:t>
            </a:r>
            <a:endParaRPr lang="en-US" b="0" i="0" dirty="0">
              <a:solidFill>
                <a:srgbClr val="25265E"/>
              </a:solidFill>
              <a:effectLst/>
              <a:latin typeface="euclid_circular_a"/>
            </a:endParaRPr>
          </a:p>
        </p:txBody>
      </p:sp>
      <p:sp>
        <p:nvSpPr>
          <p:cNvPr id="4" name="Rectangle 3"/>
          <p:cNvSpPr/>
          <p:nvPr/>
        </p:nvSpPr>
        <p:spPr>
          <a:xfrm>
            <a:off x="566057" y="2349974"/>
            <a:ext cx="3492137" cy="4247317"/>
          </a:xfrm>
          <a:prstGeom prst="rect">
            <a:avLst/>
          </a:prstGeom>
        </p:spPr>
        <p:txBody>
          <a:bodyPr wrap="square">
            <a:spAutoFit/>
          </a:bodyPr>
          <a:lstStyle/>
          <a:p>
            <a:r>
              <a:rPr lang="en-US" dirty="0"/>
              <a:t>class Person {</a:t>
            </a:r>
          </a:p>
          <a:p>
            <a:endParaRPr lang="en-US" dirty="0"/>
          </a:p>
          <a:p>
            <a:r>
              <a:rPr lang="en-US" dirty="0"/>
              <a:t>  // private field</a:t>
            </a:r>
          </a:p>
          <a:p>
            <a:r>
              <a:rPr lang="en-US" dirty="0"/>
              <a:t>  private </a:t>
            </a:r>
            <a:r>
              <a:rPr lang="en-US" dirty="0" err="1"/>
              <a:t>int</a:t>
            </a:r>
            <a:r>
              <a:rPr lang="en-US" dirty="0"/>
              <a:t> age;</a:t>
            </a:r>
          </a:p>
          <a:p>
            <a:endParaRPr lang="en-US" dirty="0"/>
          </a:p>
          <a:p>
            <a:r>
              <a:rPr lang="en-US" dirty="0"/>
              <a:t>  // getter method</a:t>
            </a:r>
          </a:p>
          <a:p>
            <a:r>
              <a:rPr lang="en-US" dirty="0"/>
              <a:t>  public </a:t>
            </a:r>
            <a:r>
              <a:rPr lang="en-US" dirty="0" err="1"/>
              <a:t>int</a:t>
            </a:r>
            <a:r>
              <a:rPr lang="en-US" dirty="0"/>
              <a:t> </a:t>
            </a:r>
            <a:r>
              <a:rPr lang="en-US" dirty="0" err="1"/>
              <a:t>getAge</a:t>
            </a:r>
            <a:r>
              <a:rPr lang="en-US" dirty="0"/>
              <a:t>() {</a:t>
            </a:r>
          </a:p>
          <a:p>
            <a:r>
              <a:rPr lang="en-US" dirty="0"/>
              <a:t>    return age;</a:t>
            </a:r>
          </a:p>
          <a:p>
            <a:r>
              <a:rPr lang="en-US" dirty="0"/>
              <a:t>  }</a:t>
            </a:r>
          </a:p>
          <a:p>
            <a:endParaRPr lang="en-US" dirty="0"/>
          </a:p>
          <a:p>
            <a:r>
              <a:rPr lang="en-US" dirty="0"/>
              <a:t>  // setter method</a:t>
            </a:r>
          </a:p>
          <a:p>
            <a:r>
              <a:rPr lang="en-US" dirty="0"/>
              <a:t>  public void </a:t>
            </a:r>
            <a:r>
              <a:rPr lang="en-US" dirty="0" err="1"/>
              <a:t>setAge</a:t>
            </a:r>
            <a:r>
              <a:rPr lang="en-US" dirty="0"/>
              <a:t>(</a:t>
            </a:r>
            <a:r>
              <a:rPr lang="en-US" dirty="0" err="1"/>
              <a:t>int</a:t>
            </a:r>
            <a:r>
              <a:rPr lang="en-US" dirty="0"/>
              <a:t> age) {</a:t>
            </a:r>
          </a:p>
          <a:p>
            <a:r>
              <a:rPr lang="en-US" dirty="0"/>
              <a:t>    </a:t>
            </a:r>
            <a:r>
              <a:rPr lang="en-US" dirty="0" err="1"/>
              <a:t>this.age</a:t>
            </a:r>
            <a:r>
              <a:rPr lang="en-US" dirty="0"/>
              <a:t> = age;</a:t>
            </a:r>
          </a:p>
          <a:p>
            <a:r>
              <a:rPr lang="en-US" dirty="0"/>
              <a:t>  }</a:t>
            </a:r>
          </a:p>
          <a:p>
            <a:r>
              <a:rPr lang="en-US" dirty="0" smtClean="0"/>
              <a:t>}</a:t>
            </a:r>
            <a:endParaRPr lang="en-US" dirty="0"/>
          </a:p>
        </p:txBody>
      </p:sp>
      <p:sp>
        <p:nvSpPr>
          <p:cNvPr id="5" name="Rectangle 4"/>
          <p:cNvSpPr/>
          <p:nvPr/>
        </p:nvSpPr>
        <p:spPr>
          <a:xfrm>
            <a:off x="5033554" y="2224814"/>
            <a:ext cx="6096000" cy="3693319"/>
          </a:xfrm>
          <a:prstGeom prst="rect">
            <a:avLst/>
          </a:prstGeom>
        </p:spPr>
        <p:txBody>
          <a:bodyPr>
            <a:spAutoFit/>
          </a:bodyPr>
          <a:lstStyle/>
          <a:p>
            <a:r>
              <a:rPr lang="en-US" dirty="0"/>
              <a:t>class Main {</a:t>
            </a:r>
          </a:p>
          <a:p>
            <a:r>
              <a:rPr lang="en-US" dirty="0"/>
              <a:t>  public static void main(String[] </a:t>
            </a:r>
            <a:r>
              <a:rPr lang="en-US" dirty="0" err="1"/>
              <a:t>args</a:t>
            </a:r>
            <a:r>
              <a:rPr lang="en-US" dirty="0"/>
              <a:t>) {</a:t>
            </a:r>
          </a:p>
          <a:p>
            <a:endParaRPr lang="en-US" dirty="0"/>
          </a:p>
          <a:p>
            <a:r>
              <a:rPr lang="en-US" dirty="0"/>
              <a:t>    // create an object of Person</a:t>
            </a:r>
          </a:p>
          <a:p>
            <a:r>
              <a:rPr lang="en-US" dirty="0"/>
              <a:t>    Person p1 = new Person();</a:t>
            </a:r>
          </a:p>
          <a:p>
            <a:endParaRPr lang="en-US" dirty="0"/>
          </a:p>
          <a:p>
            <a:r>
              <a:rPr lang="en-US" dirty="0"/>
              <a:t>    // change age using setter</a:t>
            </a:r>
          </a:p>
          <a:p>
            <a:r>
              <a:rPr lang="en-US" dirty="0"/>
              <a:t>    p1.setAge(24);</a:t>
            </a:r>
          </a:p>
          <a:p>
            <a:endParaRPr lang="en-US" dirty="0"/>
          </a:p>
          <a:p>
            <a:r>
              <a:rPr lang="en-US" dirty="0"/>
              <a:t>    // access age using getter</a:t>
            </a:r>
          </a:p>
          <a:p>
            <a:r>
              <a:rPr lang="en-US" dirty="0"/>
              <a:t>    </a:t>
            </a:r>
            <a:r>
              <a:rPr lang="en-US" dirty="0" err="1"/>
              <a:t>System.out.println</a:t>
            </a:r>
            <a:r>
              <a:rPr lang="en-US" dirty="0"/>
              <a:t>("My age is " + p1.getAge());</a:t>
            </a:r>
          </a:p>
          <a:p>
            <a:r>
              <a:rPr lang="en-US" dirty="0"/>
              <a:t>  }</a:t>
            </a:r>
          </a:p>
          <a:p>
            <a:r>
              <a:rPr lang="en-US" dirty="0"/>
              <a:t>}</a:t>
            </a:r>
          </a:p>
        </p:txBody>
      </p:sp>
    </p:spTree>
    <p:extLst>
      <p:ext uri="{BB962C8B-B14F-4D97-AF65-F5344CB8AC3E}">
        <p14:creationId xmlns:p14="http://schemas.microsoft.com/office/powerpoint/2010/main" val="2807718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fference between Abstract Class and Interface in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006" y="1122794"/>
            <a:ext cx="8638903" cy="43629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3176" y="5485788"/>
            <a:ext cx="11573691" cy="923330"/>
          </a:xfrm>
          <a:prstGeom prst="rect">
            <a:avLst/>
          </a:prstGeom>
        </p:spPr>
        <p:txBody>
          <a:bodyPr wrap="square">
            <a:spAutoFit/>
          </a:bodyPr>
          <a:lstStyle/>
          <a:p>
            <a:pPr algn="just"/>
            <a:r>
              <a:rPr lang="en-US" dirty="0">
                <a:solidFill>
                  <a:srgbClr val="4D5B7C"/>
                </a:solidFill>
                <a:latin typeface="Inter"/>
              </a:rPr>
              <a:t>Abstract classes can have methods with implementation whereas interface provides absolute abstraction and can’t have any method implementations. Note that from Java 8 onwards, we can create default and static methods in interface that contains the method implementations</a:t>
            </a:r>
            <a:endParaRPr lang="en-US" dirty="0"/>
          </a:p>
        </p:txBody>
      </p:sp>
    </p:spTree>
    <p:extLst>
      <p:ext uri="{BB962C8B-B14F-4D97-AF65-F5344CB8AC3E}">
        <p14:creationId xmlns:p14="http://schemas.microsoft.com/office/powerpoint/2010/main" val="3355175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D0F128-D8C9-473F-82AF-0217CEEF3CC3}"/>
              </a:ext>
            </a:extLst>
          </p:cNvPr>
          <p:cNvSpPr txBox="1"/>
          <p:nvPr/>
        </p:nvSpPr>
        <p:spPr>
          <a:xfrm>
            <a:off x="282813" y="297247"/>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Getters and Setters</a:t>
            </a:r>
            <a:endParaRPr lang="en-US" sz="3600" b="1" dirty="0">
              <a:solidFill>
                <a:srgbClr val="32425C"/>
              </a:solidFill>
              <a:latin typeface="+mj-lt"/>
            </a:endParaRPr>
          </a:p>
        </p:txBody>
      </p:sp>
      <p:sp>
        <p:nvSpPr>
          <p:cNvPr id="5" name="Rectangle 4"/>
          <p:cNvSpPr/>
          <p:nvPr/>
        </p:nvSpPr>
        <p:spPr>
          <a:xfrm>
            <a:off x="478971" y="1024155"/>
            <a:ext cx="6096000" cy="5355312"/>
          </a:xfrm>
          <a:prstGeom prst="rect">
            <a:avLst/>
          </a:prstGeom>
        </p:spPr>
        <p:txBody>
          <a:bodyPr>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Date {</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private</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day</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private</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month</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private</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year</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Date()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Date(</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day</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month</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year</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super</a:t>
            </a:r>
            <a:r>
              <a:rPr lang="en-US" b="1"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day</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day</a:t>
            </a:r>
            <a:r>
              <a:rPr lang="en-US" b="1"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month</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month</a:t>
            </a:r>
            <a:r>
              <a:rPr lang="en-US" b="1"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year</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year</a:t>
            </a:r>
            <a:r>
              <a:rPr lang="en-US" b="1"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getDay</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return</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day</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setDay</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day</a:t>
            </a:r>
            <a:r>
              <a:rPr lang="en-US" b="1" dirty="0">
                <a:solidFill>
                  <a:srgbClr val="000000"/>
                </a:solidFill>
                <a:latin typeface="Consolas" panose="020B0609020204030204" pitchFamily="49" charset="0"/>
              </a:rPr>
              <a:t>) {</a:t>
            </a:r>
          </a:p>
          <a:p>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day</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day</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dirty="0"/>
          </a:p>
        </p:txBody>
      </p:sp>
      <p:sp>
        <p:nvSpPr>
          <p:cNvPr id="6" name="Rectangle 5"/>
          <p:cNvSpPr/>
          <p:nvPr/>
        </p:nvSpPr>
        <p:spPr>
          <a:xfrm>
            <a:off x="6130834" y="384748"/>
            <a:ext cx="5947955" cy="5909310"/>
          </a:xfrm>
          <a:prstGeom prst="rect">
            <a:avLst/>
          </a:prstGeom>
        </p:spPr>
        <p:txBody>
          <a:bodyPr wrap="square">
            <a:spAutoFit/>
          </a:bodyPr>
          <a:lstStyle/>
          <a:p>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getMonth</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return</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month</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setMonth</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month</a:t>
            </a:r>
            <a:r>
              <a:rPr lang="en-US" b="1" dirty="0">
                <a:solidFill>
                  <a:srgbClr val="000000"/>
                </a:solidFill>
                <a:latin typeface="Consolas" panose="020B0609020204030204" pitchFamily="49" charset="0"/>
              </a:rPr>
              <a:t>) {</a:t>
            </a:r>
          </a:p>
          <a:p>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month</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month</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getYear</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return</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year</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setYear</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year</a:t>
            </a:r>
            <a:r>
              <a:rPr lang="en-US" b="1" dirty="0">
                <a:solidFill>
                  <a:srgbClr val="000000"/>
                </a:solidFill>
                <a:latin typeface="Consolas" panose="020B0609020204030204" pitchFamily="49" charset="0"/>
              </a:rPr>
              <a:t>) {</a:t>
            </a:r>
          </a:p>
          <a:p>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year</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year</a:t>
            </a:r>
            <a:r>
              <a:rPr lang="en-US" b="1"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t>@Override</a:t>
            </a:r>
          </a:p>
          <a:p>
            <a:r>
              <a:rPr lang="en-US" b="1" dirty="0"/>
              <a:t>public String </a:t>
            </a:r>
            <a:r>
              <a:rPr lang="en-US" b="1" dirty="0" err="1"/>
              <a:t>toString</a:t>
            </a:r>
            <a:r>
              <a:rPr lang="en-US" b="1" dirty="0"/>
              <a:t>() {</a:t>
            </a:r>
          </a:p>
          <a:p>
            <a:r>
              <a:rPr lang="en-US" b="1" dirty="0"/>
              <a:t>return "Date [</a:t>
            </a:r>
            <a:r>
              <a:rPr lang="en-US" b="1" dirty="0" err="1"/>
              <a:t>getDay</a:t>
            </a:r>
            <a:r>
              <a:rPr lang="en-US" b="1" dirty="0"/>
              <a:t>()=" + </a:t>
            </a:r>
            <a:r>
              <a:rPr lang="en-US" b="1" dirty="0" err="1"/>
              <a:t>getDay</a:t>
            </a:r>
            <a:r>
              <a:rPr lang="en-US" b="1" dirty="0"/>
              <a:t>() + ", </a:t>
            </a:r>
            <a:r>
              <a:rPr lang="en-US" b="1" dirty="0" err="1"/>
              <a:t>getMonth</a:t>
            </a:r>
            <a:r>
              <a:rPr lang="en-US" b="1" dirty="0"/>
              <a:t>()=" + </a:t>
            </a:r>
            <a:r>
              <a:rPr lang="en-US" b="1" dirty="0" err="1"/>
              <a:t>getMonth</a:t>
            </a:r>
            <a:r>
              <a:rPr lang="en-US" b="1" dirty="0"/>
              <a:t>() + ", </a:t>
            </a:r>
            <a:r>
              <a:rPr lang="en-US" b="1" dirty="0" err="1"/>
              <a:t>getYear</a:t>
            </a:r>
            <a:r>
              <a:rPr lang="en-US" b="1" dirty="0"/>
              <a:t>()=" + </a:t>
            </a:r>
            <a:r>
              <a:rPr lang="en-US" b="1" dirty="0" err="1"/>
              <a:t>getYear</a:t>
            </a:r>
            <a:r>
              <a:rPr lang="en-US" b="1" dirty="0"/>
              <a:t>() + "]";</a:t>
            </a:r>
          </a:p>
          <a:p>
            <a:r>
              <a:rPr lang="en-US" dirty="0"/>
              <a:t>}</a:t>
            </a:r>
          </a:p>
          <a:p>
            <a:endParaRPr lang="en-US" dirty="0"/>
          </a:p>
          <a:p>
            <a:endParaRPr lang="en-US" dirty="0"/>
          </a:p>
          <a:p>
            <a:r>
              <a:rPr lang="en-US" dirty="0"/>
              <a:t>}</a:t>
            </a:r>
          </a:p>
        </p:txBody>
      </p:sp>
    </p:spTree>
    <p:extLst>
      <p:ext uri="{BB962C8B-B14F-4D97-AF65-F5344CB8AC3E}">
        <p14:creationId xmlns:p14="http://schemas.microsoft.com/office/powerpoint/2010/main" val="195143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1851" y="1276703"/>
            <a:ext cx="5836922" cy="3416320"/>
          </a:xfrm>
          <a:prstGeom prst="rect">
            <a:avLst/>
          </a:prstGeom>
        </p:spPr>
        <p:txBody>
          <a:bodyPr wrap="square">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simple {</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3F7F5F"/>
                </a:solidFill>
                <a:latin typeface="Consolas" panose="020B0609020204030204" pitchFamily="49" charset="0"/>
              </a:rPr>
              <a:t>// </a:t>
            </a:r>
            <a:r>
              <a:rPr lang="en-US" b="1" dirty="0">
                <a:solidFill>
                  <a:srgbClr val="7F9FBF"/>
                </a:solidFill>
                <a:latin typeface="Consolas" panose="020B0609020204030204" pitchFamily="49" charset="0"/>
              </a:rPr>
              <a:t>TODO</a:t>
            </a:r>
            <a:r>
              <a:rPr lang="en-US" b="1" dirty="0">
                <a:solidFill>
                  <a:srgbClr val="3F7F5F"/>
                </a:solidFill>
                <a:latin typeface="Consolas" panose="020B0609020204030204" pitchFamily="49" charset="0"/>
              </a:rPr>
              <a:t> Auto-generated method stub</a:t>
            </a:r>
          </a:p>
          <a:p>
            <a:r>
              <a:rPr lang="en-US" dirty="0">
                <a:solidFill>
                  <a:srgbClr val="3F7F5F"/>
                </a:solidFill>
                <a:latin typeface="Consolas" panose="020B0609020204030204" pitchFamily="49" charset="0"/>
              </a:rPr>
              <a:t>//</a:t>
            </a:r>
            <a:r>
              <a:rPr lang="en-US" dirty="0" err="1">
                <a:solidFill>
                  <a:srgbClr val="3F7F5F"/>
                </a:solidFill>
                <a:latin typeface="Consolas" panose="020B0609020204030204" pitchFamily="49" charset="0"/>
              </a:rPr>
              <a:t>System.out.println</a:t>
            </a:r>
            <a:r>
              <a:rPr lang="en-US" dirty="0">
                <a:solidFill>
                  <a:srgbClr val="3F7F5F"/>
                </a:solidFill>
                <a:latin typeface="Consolas" panose="020B0609020204030204" pitchFamily="49" charset="0"/>
              </a:rPr>
              <a:t>("Hello World");</a:t>
            </a:r>
          </a:p>
          <a:p>
            <a:r>
              <a:rPr lang="en-US" dirty="0">
                <a:solidFill>
                  <a:srgbClr val="000000"/>
                </a:solidFill>
                <a:latin typeface="Consolas" panose="020B0609020204030204" pitchFamily="49" charset="0"/>
              </a:rPr>
              <a:t>Date </a:t>
            </a:r>
            <a:r>
              <a:rPr lang="en-US" dirty="0" err="1">
                <a:solidFill>
                  <a:srgbClr val="6A3E3E"/>
                </a:solidFill>
                <a:latin typeface="Consolas" panose="020B0609020204030204" pitchFamily="49" charset="0"/>
              </a:rPr>
              <a:t>obj</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Date(01, 02, 2023);</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"Date "</a:t>
            </a:r>
            <a:r>
              <a:rPr lang="en-US" b="1" i="1" dirty="0">
                <a:solidFill>
                  <a:srgbClr val="000000"/>
                </a:solidFill>
                <a:latin typeface="Consolas" panose="020B0609020204030204" pitchFamily="49" charset="0"/>
              </a:rPr>
              <a:t> + </a:t>
            </a:r>
            <a:r>
              <a:rPr lang="en-US" b="1" i="1" dirty="0" err="1">
                <a:solidFill>
                  <a:srgbClr val="6A3E3E"/>
                </a:solidFill>
                <a:latin typeface="Consolas" panose="020B0609020204030204" pitchFamily="49" charset="0"/>
              </a:rPr>
              <a:t>obj</a:t>
            </a:r>
            <a:r>
              <a:rPr lang="en-US" b="1" i="1" dirty="0" err="1">
                <a:solidFill>
                  <a:srgbClr val="000000"/>
                </a:solidFill>
                <a:latin typeface="Consolas" panose="020B0609020204030204" pitchFamily="49" charset="0"/>
              </a:rPr>
              <a:t>.toString</a:t>
            </a:r>
            <a:r>
              <a:rPr lang="en-US" b="1" i="1" dirty="0">
                <a:solidFill>
                  <a:srgbClr val="000000"/>
                </a:solidFill>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5" name="TextBox 4">
            <a:extLst>
              <a:ext uri="{FF2B5EF4-FFF2-40B4-BE49-F238E27FC236}">
                <a16:creationId xmlns:a16="http://schemas.microsoft.com/office/drawing/2014/main" id="{81D0F128-D8C9-473F-82AF-0217CEEF3CC3}"/>
              </a:ext>
            </a:extLst>
          </p:cNvPr>
          <p:cNvSpPr txBox="1"/>
          <p:nvPr/>
        </p:nvSpPr>
        <p:spPr>
          <a:xfrm>
            <a:off x="282813" y="297247"/>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Getters and Setters …</a:t>
            </a:r>
            <a:endParaRPr lang="en-US" sz="3600" b="1" dirty="0">
              <a:solidFill>
                <a:srgbClr val="32425C"/>
              </a:solidFill>
              <a:latin typeface="+mj-lt"/>
            </a:endParaRPr>
          </a:p>
        </p:txBody>
      </p:sp>
    </p:spTree>
    <p:extLst>
      <p:ext uri="{BB962C8B-B14F-4D97-AF65-F5344CB8AC3E}">
        <p14:creationId xmlns:p14="http://schemas.microsoft.com/office/powerpoint/2010/main" val="3237996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415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6685" y="642652"/>
            <a:ext cx="5913121" cy="3416320"/>
          </a:xfrm>
          <a:prstGeom prst="rect">
            <a:avLst/>
          </a:prstGeom>
        </p:spPr>
        <p:txBody>
          <a:bodyPr wrap="square">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MainClass</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3F7F5F"/>
                </a:solidFill>
                <a:latin typeface="Consolas" panose="020B0609020204030204" pitchFamily="49" charset="0"/>
              </a:rPr>
              <a:t>// </a:t>
            </a:r>
            <a:r>
              <a:rPr lang="en-US" b="1" dirty="0">
                <a:solidFill>
                  <a:srgbClr val="7F9FBF"/>
                </a:solidFill>
                <a:latin typeface="Consolas" panose="020B0609020204030204" pitchFamily="49" charset="0"/>
              </a:rPr>
              <a:t>TODO</a:t>
            </a:r>
            <a:r>
              <a:rPr lang="en-US" b="1" dirty="0">
                <a:solidFill>
                  <a:srgbClr val="3F7F5F"/>
                </a:solidFill>
                <a:latin typeface="Consolas" panose="020B0609020204030204" pitchFamily="49" charset="0"/>
              </a:rPr>
              <a:t> Auto-generated method stub</a:t>
            </a:r>
          </a:p>
          <a:p>
            <a:r>
              <a:rPr lang="en-US" dirty="0">
                <a:solidFill>
                  <a:srgbClr val="000000"/>
                </a:solidFill>
                <a:latin typeface="Consolas" panose="020B0609020204030204" pitchFamily="49" charset="0"/>
              </a:rPr>
              <a:t>     </a:t>
            </a:r>
            <a:r>
              <a:rPr lang="en-US" dirty="0">
                <a:solidFill>
                  <a:srgbClr val="3F7F5F"/>
                </a:solidFill>
                <a:latin typeface="Consolas" panose="020B0609020204030204" pitchFamily="49" charset="0"/>
              </a:rPr>
              <a:t>//  </a:t>
            </a:r>
            <a:r>
              <a:rPr lang="en-US" dirty="0" err="1">
                <a:solidFill>
                  <a:srgbClr val="3F7F5F"/>
                </a:solidFill>
                <a:latin typeface="Consolas" panose="020B0609020204030204" pitchFamily="49" charset="0"/>
              </a:rPr>
              <a:t>System.out.print</a:t>
            </a:r>
            <a:r>
              <a:rPr lang="en-US" dirty="0">
                <a:solidFill>
                  <a:srgbClr val="3F7F5F"/>
                </a:solidFill>
                <a:latin typeface="Consolas" panose="020B0609020204030204" pitchFamily="49" charset="0"/>
              </a:rPr>
              <a:t>("Hello world");</a:t>
            </a:r>
          </a:p>
          <a:p>
            <a:r>
              <a:rPr lang="en-US"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PetAnimals</a:t>
            </a:r>
            <a:r>
              <a:rPr lang="en-US" dirty="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obj</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PetAnimals</a:t>
            </a:r>
            <a:r>
              <a:rPr lang="en-US" b="1" dirty="0">
                <a:solidFill>
                  <a:srgbClr val="000000"/>
                </a:solidFill>
                <a:latin typeface="Consolas" panose="020B0609020204030204" pitchFamily="49" charset="0"/>
              </a:rPr>
              <a:t>();</a:t>
            </a:r>
          </a:p>
          <a:p>
            <a:r>
              <a:rPr lang="en-US" u="sng" dirty="0" err="1">
                <a:solidFill>
                  <a:srgbClr val="6A3E3E"/>
                </a:solidFill>
                <a:latin typeface="Consolas" panose="020B0609020204030204" pitchFamily="49" charset="0"/>
              </a:rPr>
              <a:t>obj</a:t>
            </a:r>
            <a:r>
              <a:rPr lang="en-US" u="sng" dirty="0" err="1">
                <a:solidFill>
                  <a:srgbClr val="000000"/>
                </a:solidFill>
                <a:latin typeface="Consolas" panose="020B0609020204030204" pitchFamily="49" charset="0"/>
              </a:rPr>
              <a:t>.</a:t>
            </a:r>
            <a:r>
              <a:rPr lang="en-US" i="1" u="sng" dirty="0" err="1">
                <a:solidFill>
                  <a:srgbClr val="000000"/>
                </a:solidFill>
                <a:latin typeface="Consolas" panose="020B0609020204030204" pitchFamily="49" charset="0"/>
              </a:rPr>
              <a:t>DisplayInfo</a:t>
            </a:r>
            <a:r>
              <a:rPr lang="en-US" i="1" u="sng"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3" name="Rectangle 2"/>
          <p:cNvSpPr/>
          <p:nvPr/>
        </p:nvSpPr>
        <p:spPr>
          <a:xfrm>
            <a:off x="6252754" y="276562"/>
            <a:ext cx="6096000" cy="6001643"/>
          </a:xfrm>
          <a:prstGeom prst="rect">
            <a:avLst/>
          </a:prstGeom>
        </p:spPr>
        <p:txBody>
          <a:bodyPr>
            <a:spAutoFit/>
          </a:bodyPr>
          <a:lstStyle/>
          <a:p>
            <a:r>
              <a:rPr lang="en-US" sz="1600" dirty="0"/>
              <a:t>class Animal{</a:t>
            </a:r>
          </a:p>
          <a:p>
            <a:r>
              <a:rPr lang="en-US" sz="1600" dirty="0"/>
              <a:t>	</a:t>
            </a:r>
          </a:p>
          <a:p>
            <a:r>
              <a:rPr lang="en-US" sz="1600" dirty="0"/>
              <a:t>	public static void Eat()</a:t>
            </a:r>
          </a:p>
          <a:p>
            <a:r>
              <a:rPr lang="en-US" sz="1600" dirty="0"/>
              <a:t>	{</a:t>
            </a:r>
          </a:p>
          <a:p>
            <a:r>
              <a:rPr lang="en-US" sz="1600" dirty="0"/>
              <a:t>		</a:t>
            </a:r>
            <a:r>
              <a:rPr lang="en-US" sz="1600" dirty="0" err="1"/>
              <a:t>System.out.println</a:t>
            </a:r>
            <a:r>
              <a:rPr lang="en-US" sz="1600" dirty="0"/>
              <a:t>("Animal Can Eat");</a:t>
            </a:r>
          </a:p>
          <a:p>
            <a:r>
              <a:rPr lang="en-US" sz="1600" dirty="0"/>
              <a:t>		</a:t>
            </a:r>
          </a:p>
          <a:p>
            <a:r>
              <a:rPr lang="en-US" sz="1600" dirty="0"/>
              <a:t>	}</a:t>
            </a:r>
          </a:p>
          <a:p>
            <a:r>
              <a:rPr lang="en-US" sz="1600" dirty="0"/>
              <a:t>}</a:t>
            </a:r>
          </a:p>
          <a:p>
            <a:r>
              <a:rPr lang="en-US" sz="1600" dirty="0"/>
              <a:t>class </a:t>
            </a:r>
            <a:r>
              <a:rPr lang="en-US" sz="1600" dirty="0" err="1"/>
              <a:t>PetAnimal</a:t>
            </a:r>
            <a:r>
              <a:rPr lang="en-US" sz="1600" dirty="0"/>
              <a:t> extends Animal{</a:t>
            </a:r>
          </a:p>
          <a:p>
            <a:r>
              <a:rPr lang="en-US" sz="1600" dirty="0"/>
              <a:t>	</a:t>
            </a:r>
          </a:p>
          <a:p>
            <a:r>
              <a:rPr lang="en-US" sz="1600" dirty="0"/>
              <a:t>	public static void </a:t>
            </a:r>
            <a:r>
              <a:rPr lang="en-US" sz="1600" dirty="0" err="1"/>
              <a:t>DisplayInfo</a:t>
            </a:r>
            <a:r>
              <a:rPr lang="en-US" sz="1600" dirty="0"/>
              <a:t>()</a:t>
            </a:r>
          </a:p>
          <a:p>
            <a:r>
              <a:rPr lang="en-US" sz="1600" dirty="0"/>
              <a:t>	{</a:t>
            </a:r>
          </a:p>
          <a:p>
            <a:r>
              <a:rPr lang="en-US" sz="1600" dirty="0"/>
              <a:t>		</a:t>
            </a:r>
            <a:r>
              <a:rPr lang="en-US" sz="1600" dirty="0" err="1"/>
              <a:t>System.out.println</a:t>
            </a:r>
            <a:r>
              <a:rPr lang="en-US" sz="1600" dirty="0"/>
              <a:t>("1.Dog\n2.Cat");</a:t>
            </a:r>
          </a:p>
          <a:p>
            <a:r>
              <a:rPr lang="en-US" sz="1600" dirty="0"/>
              <a:t>		</a:t>
            </a:r>
          </a:p>
          <a:p>
            <a:r>
              <a:rPr lang="en-US" sz="1600" dirty="0"/>
              <a:t>	}</a:t>
            </a:r>
          </a:p>
          <a:p>
            <a:r>
              <a:rPr lang="en-US" sz="1600" dirty="0"/>
              <a:t>}</a:t>
            </a:r>
          </a:p>
          <a:p>
            <a:r>
              <a:rPr lang="en-US" sz="1600" dirty="0"/>
              <a:t>class </a:t>
            </a:r>
            <a:r>
              <a:rPr lang="en-US" sz="1600" dirty="0" err="1"/>
              <a:t>PetAnimals</a:t>
            </a:r>
            <a:r>
              <a:rPr lang="en-US" sz="1600" dirty="0"/>
              <a:t> extends </a:t>
            </a:r>
            <a:r>
              <a:rPr lang="en-US" sz="1600" dirty="0" err="1"/>
              <a:t>PetAnimal</a:t>
            </a:r>
            <a:r>
              <a:rPr lang="en-US" sz="1600" dirty="0"/>
              <a:t>{</a:t>
            </a:r>
          </a:p>
          <a:p>
            <a:r>
              <a:rPr lang="en-US" sz="1600" dirty="0"/>
              <a:t>	</a:t>
            </a:r>
          </a:p>
          <a:p>
            <a:r>
              <a:rPr lang="en-US" sz="1600" dirty="0"/>
              <a:t>	public static void </a:t>
            </a:r>
            <a:r>
              <a:rPr lang="en-US" sz="1600" dirty="0" err="1"/>
              <a:t>DisplayInfo</a:t>
            </a:r>
            <a:r>
              <a:rPr lang="en-US" sz="1600" dirty="0"/>
              <a:t>()</a:t>
            </a:r>
          </a:p>
          <a:p>
            <a:r>
              <a:rPr lang="en-US" sz="1600" dirty="0"/>
              <a:t>	{</a:t>
            </a:r>
          </a:p>
          <a:p>
            <a:r>
              <a:rPr lang="en-US" sz="1600" dirty="0"/>
              <a:t>		</a:t>
            </a:r>
            <a:r>
              <a:rPr lang="en-US" sz="1600" dirty="0" err="1"/>
              <a:t>System.out.println</a:t>
            </a:r>
            <a:r>
              <a:rPr lang="en-US" sz="1600" dirty="0"/>
              <a:t>("3.Horse\n4.Parrot");</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1826934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806" y="137730"/>
            <a:ext cx="6914605" cy="6555641"/>
          </a:xfrm>
          <a:prstGeom prst="rect">
            <a:avLst/>
          </a:prstGeom>
        </p:spPr>
        <p:txBody>
          <a:bodyPr wrap="square">
            <a:spAutoFit/>
          </a:bodyPr>
          <a:lstStyle/>
          <a:p>
            <a:r>
              <a:rPr lang="en-US" sz="1400" dirty="0"/>
              <a:t>import </a:t>
            </a:r>
            <a:r>
              <a:rPr lang="en-US" sz="1400" dirty="0" err="1"/>
              <a:t>java.util</a:t>
            </a:r>
            <a:r>
              <a:rPr lang="en-US" sz="1400" dirty="0"/>
              <a:t>.*;</a:t>
            </a:r>
          </a:p>
          <a:p>
            <a:r>
              <a:rPr lang="en-US" sz="1400" dirty="0"/>
              <a:t>public class HelloWorld {</a:t>
            </a:r>
          </a:p>
          <a:p>
            <a:endParaRPr lang="en-US" sz="1400" dirty="0"/>
          </a:p>
          <a:p>
            <a:r>
              <a:rPr lang="en-US" sz="1400" dirty="0"/>
              <a:t>	public static void main(String[] </a:t>
            </a:r>
            <a:r>
              <a:rPr lang="en-US" sz="1400" dirty="0" err="1"/>
              <a:t>args</a:t>
            </a:r>
            <a:r>
              <a:rPr lang="en-US" sz="1400" dirty="0"/>
              <a:t>) {</a:t>
            </a:r>
          </a:p>
          <a:p>
            <a:r>
              <a:rPr lang="en-US" sz="1400" dirty="0"/>
              <a:t>		// TODO Auto-generated method stub</a:t>
            </a:r>
          </a:p>
          <a:p>
            <a:r>
              <a:rPr lang="en-US" sz="1400" dirty="0"/>
              <a:t>  /*</a:t>
            </a:r>
          </a:p>
          <a:p>
            <a:r>
              <a:rPr lang="en-US" sz="1400" dirty="0"/>
              <a:t>		</a:t>
            </a:r>
            <a:r>
              <a:rPr lang="en-US" sz="1400" dirty="0" err="1"/>
              <a:t>System.out.println</a:t>
            </a:r>
            <a:r>
              <a:rPr lang="en-US" sz="1400" dirty="0"/>
              <a:t>("Hello world");</a:t>
            </a:r>
          </a:p>
          <a:p>
            <a:r>
              <a:rPr lang="en-US" sz="1400" dirty="0"/>
              <a:t>       Scanner reader = new Scanner(System.in);  // Reading from System.in</a:t>
            </a:r>
          </a:p>
          <a:p>
            <a:r>
              <a:rPr lang="en-US" sz="1400" dirty="0"/>
              <a:t>       </a:t>
            </a:r>
            <a:r>
              <a:rPr lang="en-US" sz="1400" dirty="0" err="1"/>
              <a:t>System.out.println</a:t>
            </a:r>
            <a:r>
              <a:rPr lang="en-US" sz="1400" dirty="0"/>
              <a:t>("Enter a number: ");</a:t>
            </a:r>
          </a:p>
          <a:p>
            <a:r>
              <a:rPr lang="en-US" sz="1400" dirty="0"/>
              <a:t>       </a:t>
            </a:r>
            <a:r>
              <a:rPr lang="en-US" sz="1400" dirty="0" err="1"/>
              <a:t>int</a:t>
            </a:r>
            <a:r>
              <a:rPr lang="en-US" sz="1400" dirty="0"/>
              <a:t> n = </a:t>
            </a:r>
            <a:r>
              <a:rPr lang="en-US" sz="1400" dirty="0" err="1"/>
              <a:t>reader.nextInt</a:t>
            </a:r>
            <a:r>
              <a:rPr lang="en-US" sz="1400" dirty="0"/>
              <a:t>();</a:t>
            </a:r>
          </a:p>
          <a:p>
            <a:r>
              <a:rPr lang="en-US" sz="1400" dirty="0"/>
              <a:t>      </a:t>
            </a:r>
            <a:r>
              <a:rPr lang="en-US" sz="1400" dirty="0" err="1"/>
              <a:t>System.out.println</a:t>
            </a:r>
            <a:r>
              <a:rPr lang="en-US" sz="1400" dirty="0"/>
              <a:t>("You Enter : " + n);</a:t>
            </a:r>
          </a:p>
          <a:p>
            <a:r>
              <a:rPr lang="en-US" sz="1400" dirty="0" smtClean="0"/>
              <a:t>*/</a:t>
            </a:r>
          </a:p>
          <a:p>
            <a:r>
              <a:rPr lang="en-US" sz="1400" dirty="0" smtClean="0"/>
              <a:t>     //  Dog Lab=  new Dog();</a:t>
            </a:r>
          </a:p>
          <a:p>
            <a:r>
              <a:rPr lang="en-US" sz="1400" dirty="0" smtClean="0"/>
              <a:t>     //  Dog Lab1 = new Dog();</a:t>
            </a:r>
          </a:p>
          <a:p>
            <a:r>
              <a:rPr lang="en-US" sz="1400" dirty="0" smtClean="0"/>
              <a:t>       </a:t>
            </a:r>
          </a:p>
          <a:p>
            <a:r>
              <a:rPr lang="en-US" sz="1400" dirty="0" smtClean="0"/>
              <a:t>      // </a:t>
            </a:r>
            <a:r>
              <a:rPr lang="en-US" sz="1400" dirty="0" err="1" smtClean="0"/>
              <a:t>Lab.eat</a:t>
            </a:r>
            <a:r>
              <a:rPr lang="en-US" sz="1400" dirty="0" smtClean="0"/>
              <a:t>();</a:t>
            </a:r>
          </a:p>
          <a:p>
            <a:r>
              <a:rPr lang="en-US" sz="1400" dirty="0" smtClean="0"/>
              <a:t>   //    </a:t>
            </a:r>
            <a:r>
              <a:rPr lang="en-US" sz="1400" dirty="0" err="1" smtClean="0"/>
              <a:t>Lab.eat</a:t>
            </a:r>
            <a:r>
              <a:rPr lang="en-US" sz="1400" dirty="0" smtClean="0"/>
              <a:t>();</a:t>
            </a:r>
          </a:p>
          <a:p>
            <a:r>
              <a:rPr lang="en-US" sz="1400" dirty="0" smtClean="0"/>
              <a:t>        // declaring and initializing an array</a:t>
            </a:r>
          </a:p>
          <a:p>
            <a:r>
              <a:rPr lang="en-US" sz="1400" dirty="0" smtClean="0"/>
              <a:t>        </a:t>
            </a:r>
            <a:r>
              <a:rPr lang="en-US" sz="1400" dirty="0" err="1" smtClean="0"/>
              <a:t>int</a:t>
            </a:r>
            <a:r>
              <a:rPr lang="en-US" sz="1400" dirty="0" smtClean="0"/>
              <a:t>[] </a:t>
            </a:r>
            <a:r>
              <a:rPr lang="en-US" sz="1400" dirty="0" err="1" smtClean="0"/>
              <a:t>myArray</a:t>
            </a:r>
            <a:r>
              <a:rPr lang="en-US" sz="1400" dirty="0" smtClean="0"/>
              <a:t> = { 2, 3, 4, 5, 6 };</a:t>
            </a:r>
          </a:p>
          <a:p>
            <a:endParaRPr lang="en-US" sz="1400" dirty="0" smtClean="0"/>
          </a:p>
          <a:p>
            <a:r>
              <a:rPr lang="en-US" sz="1400" dirty="0" smtClean="0"/>
              <a:t>        // print array element at index 0</a:t>
            </a:r>
          </a:p>
          <a:p>
            <a:r>
              <a:rPr lang="en-US" sz="1400" dirty="0" smtClean="0"/>
              <a:t>        </a:t>
            </a:r>
            <a:r>
              <a:rPr lang="en-US" sz="1400" dirty="0" err="1" smtClean="0"/>
              <a:t>System.out.println</a:t>
            </a:r>
            <a:r>
              <a:rPr lang="en-US" sz="1400" dirty="0" smtClean="0"/>
              <a:t>("Before change </a:t>
            </a:r>
            <a:r>
              <a:rPr lang="en-US" sz="1400" dirty="0" err="1" smtClean="0"/>
              <a:t>myArray</a:t>
            </a:r>
            <a:r>
              <a:rPr lang="en-US" sz="1400" dirty="0" smtClean="0"/>
              <a:t>[0]: " + </a:t>
            </a:r>
            <a:r>
              <a:rPr lang="en-US" sz="1400" dirty="0" err="1" smtClean="0"/>
              <a:t>myArray</a:t>
            </a:r>
            <a:r>
              <a:rPr lang="en-US" sz="1400" dirty="0" smtClean="0"/>
              <a:t>[0]);</a:t>
            </a:r>
          </a:p>
          <a:p>
            <a:endParaRPr lang="en-US" sz="1400" dirty="0" smtClean="0"/>
          </a:p>
          <a:p>
            <a:r>
              <a:rPr lang="en-US" sz="1400" dirty="0" smtClean="0"/>
              <a:t>        // changing the array element</a:t>
            </a:r>
          </a:p>
          <a:p>
            <a:r>
              <a:rPr lang="en-US" sz="1400" dirty="0" smtClean="0"/>
              <a:t>        </a:t>
            </a:r>
            <a:r>
              <a:rPr lang="en-US" sz="1400" dirty="0" err="1" smtClean="0"/>
              <a:t>myArray</a:t>
            </a:r>
            <a:r>
              <a:rPr lang="en-US" sz="1400" dirty="0" smtClean="0"/>
              <a:t>[0] = 1;</a:t>
            </a:r>
          </a:p>
          <a:p>
            <a:endParaRPr lang="en-US" sz="1400" dirty="0" smtClean="0"/>
          </a:p>
          <a:p>
            <a:r>
              <a:rPr lang="en-US" sz="1400" dirty="0" smtClean="0"/>
              <a:t>        // print array element at index 0</a:t>
            </a:r>
          </a:p>
          <a:p>
            <a:r>
              <a:rPr lang="en-US" sz="1400" dirty="0" smtClean="0"/>
              <a:t>        </a:t>
            </a:r>
            <a:r>
              <a:rPr lang="en-US" sz="1400" dirty="0" err="1" smtClean="0"/>
              <a:t>System.out.println</a:t>
            </a:r>
            <a:r>
              <a:rPr lang="en-US" sz="1400" dirty="0" smtClean="0"/>
              <a:t>("After change </a:t>
            </a:r>
            <a:r>
              <a:rPr lang="en-US" sz="1400" dirty="0" err="1" smtClean="0"/>
              <a:t>myArray</a:t>
            </a:r>
            <a:r>
              <a:rPr lang="en-US" sz="1400" dirty="0" smtClean="0"/>
              <a:t>[0]: " + </a:t>
            </a:r>
            <a:r>
              <a:rPr lang="en-US" sz="1400" dirty="0" err="1" smtClean="0"/>
              <a:t>myArray</a:t>
            </a:r>
            <a:r>
              <a:rPr lang="en-US" sz="1400" dirty="0" smtClean="0"/>
              <a:t>[0]);</a:t>
            </a:r>
          </a:p>
          <a:p>
            <a:r>
              <a:rPr lang="en-US" sz="1400" dirty="0" smtClean="0"/>
              <a:t>	}</a:t>
            </a:r>
          </a:p>
          <a:p>
            <a:r>
              <a:rPr lang="en-US" sz="1400" dirty="0" smtClean="0"/>
              <a:t>}</a:t>
            </a:r>
            <a:endParaRPr lang="en-US" sz="1400" dirty="0"/>
          </a:p>
        </p:txBody>
      </p:sp>
      <p:sp>
        <p:nvSpPr>
          <p:cNvPr id="3" name="Rectangle 2"/>
          <p:cNvSpPr/>
          <p:nvPr/>
        </p:nvSpPr>
        <p:spPr>
          <a:xfrm>
            <a:off x="5869577" y="294816"/>
            <a:ext cx="6096000" cy="6186309"/>
          </a:xfrm>
          <a:prstGeom prst="rect">
            <a:avLst/>
          </a:prstGeom>
        </p:spPr>
        <p:txBody>
          <a:bodyPr>
            <a:spAutoFit/>
          </a:bodyPr>
          <a:lstStyle/>
          <a:p>
            <a:r>
              <a:rPr lang="en-US" dirty="0"/>
              <a:t>class </a:t>
            </a:r>
            <a:r>
              <a:rPr lang="en-US" dirty="0" err="1"/>
              <a:t>PetAnimal</a:t>
            </a:r>
            <a:r>
              <a:rPr lang="en-US" dirty="0"/>
              <a:t> { </a:t>
            </a:r>
          </a:p>
          <a:p>
            <a:r>
              <a:rPr lang="en-US" dirty="0"/>
              <a:t>	// field and method of the parent class </a:t>
            </a:r>
          </a:p>
          <a:p>
            <a:r>
              <a:rPr lang="en-US" dirty="0"/>
              <a:t>	String name; </a:t>
            </a:r>
          </a:p>
          <a:p>
            <a:r>
              <a:rPr lang="en-US" dirty="0"/>
              <a:t>	public void eat() </a:t>
            </a:r>
          </a:p>
          <a:p>
            <a:r>
              <a:rPr lang="en-US" dirty="0"/>
              <a:t>	{ </a:t>
            </a:r>
          </a:p>
          <a:p>
            <a:r>
              <a:rPr lang="en-US" dirty="0"/>
              <a:t>	</a:t>
            </a:r>
            <a:r>
              <a:rPr lang="en-US" dirty="0" err="1"/>
              <a:t>System.out.println</a:t>
            </a:r>
            <a:r>
              <a:rPr lang="en-US" dirty="0"/>
              <a:t>("Parent Eat"); </a:t>
            </a:r>
          </a:p>
          <a:p>
            <a:r>
              <a:rPr lang="en-US" dirty="0"/>
              <a:t>	//</a:t>
            </a:r>
            <a:r>
              <a:rPr lang="en-US" dirty="0" err="1"/>
              <a:t>int</a:t>
            </a:r>
            <a:r>
              <a:rPr lang="en-US" dirty="0"/>
              <a:t> </a:t>
            </a:r>
            <a:r>
              <a:rPr lang="en-US" dirty="0" err="1"/>
              <a:t>a,b,c</a:t>
            </a:r>
            <a:r>
              <a:rPr lang="en-US" dirty="0"/>
              <a:t>;</a:t>
            </a:r>
          </a:p>
          <a:p>
            <a:r>
              <a:rPr lang="en-US" dirty="0"/>
              <a:t>	//a=2;b=3;</a:t>
            </a:r>
          </a:p>
          <a:p>
            <a:r>
              <a:rPr lang="en-US" dirty="0"/>
              <a:t>	//c=</a:t>
            </a:r>
            <a:r>
              <a:rPr lang="en-US" dirty="0" err="1"/>
              <a:t>a+b</a:t>
            </a:r>
            <a:r>
              <a:rPr lang="en-US" dirty="0"/>
              <a:t>;</a:t>
            </a:r>
          </a:p>
          <a:p>
            <a:r>
              <a:rPr lang="en-US" dirty="0"/>
              <a:t>	String a="Ali";</a:t>
            </a:r>
          </a:p>
          <a:p>
            <a:r>
              <a:rPr lang="en-US" dirty="0"/>
              <a:t>	String b="Imran";</a:t>
            </a:r>
          </a:p>
          <a:p>
            <a:r>
              <a:rPr lang="en-US" dirty="0"/>
              <a:t>	String c=</a:t>
            </a:r>
            <a:r>
              <a:rPr lang="en-US" dirty="0" err="1"/>
              <a:t>a+b</a:t>
            </a:r>
            <a:r>
              <a:rPr lang="en-US" dirty="0"/>
              <a:t>;</a:t>
            </a:r>
          </a:p>
          <a:p>
            <a:r>
              <a:rPr lang="en-US" dirty="0"/>
              <a:t>	</a:t>
            </a:r>
            <a:r>
              <a:rPr lang="en-US" dirty="0" err="1"/>
              <a:t>System.out.println</a:t>
            </a:r>
            <a:r>
              <a:rPr lang="en-US" dirty="0"/>
              <a:t>("Result </a:t>
            </a:r>
            <a:r>
              <a:rPr lang="en-US" dirty="0" err="1"/>
              <a:t>OverLoad</a:t>
            </a:r>
            <a:r>
              <a:rPr lang="en-US" dirty="0"/>
              <a:t> = "+ c);</a:t>
            </a:r>
          </a:p>
          <a:p>
            <a:r>
              <a:rPr lang="en-US" dirty="0"/>
              <a:t>	</a:t>
            </a:r>
          </a:p>
          <a:p>
            <a:r>
              <a:rPr lang="en-US" dirty="0"/>
              <a:t>	Car car1 = new </a:t>
            </a:r>
            <a:r>
              <a:rPr lang="en-US" dirty="0" err="1"/>
              <a:t>ManualCar</a:t>
            </a:r>
            <a:r>
              <a:rPr lang="en-US" dirty="0"/>
              <a:t>();</a:t>
            </a:r>
          </a:p>
          <a:p>
            <a:r>
              <a:rPr lang="en-US" dirty="0"/>
              <a:t>	</a:t>
            </a:r>
          </a:p>
          <a:p>
            <a:endParaRPr lang="en-US" dirty="0"/>
          </a:p>
          <a:p>
            <a:r>
              <a:rPr lang="en-US" dirty="0"/>
              <a:t>	car1.turnOnCar();</a:t>
            </a:r>
          </a:p>
          <a:p>
            <a:r>
              <a:rPr lang="en-US" dirty="0"/>
              <a:t>	car1.turnOffCar();</a:t>
            </a:r>
          </a:p>
          <a:p>
            <a:r>
              <a:rPr lang="en-US" dirty="0"/>
              <a:t>	</a:t>
            </a:r>
            <a:r>
              <a:rPr lang="en-US" dirty="0" err="1"/>
              <a:t>System.out.println</a:t>
            </a:r>
            <a:r>
              <a:rPr lang="en-US" dirty="0"/>
              <a:t>(car1.getCarType());</a:t>
            </a:r>
          </a:p>
          <a:p>
            <a:r>
              <a:rPr lang="en-US" dirty="0"/>
              <a:t>	} </a:t>
            </a:r>
          </a:p>
          <a:p>
            <a:r>
              <a:rPr lang="en-US" dirty="0"/>
              <a:t>  } </a:t>
            </a:r>
          </a:p>
        </p:txBody>
      </p:sp>
    </p:spTree>
    <p:extLst>
      <p:ext uri="{BB962C8B-B14F-4D97-AF65-F5344CB8AC3E}">
        <p14:creationId xmlns:p14="http://schemas.microsoft.com/office/powerpoint/2010/main" val="3800034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8012" y="484904"/>
            <a:ext cx="5721531" cy="5632311"/>
          </a:xfrm>
          <a:prstGeom prst="rect">
            <a:avLst/>
          </a:prstGeom>
        </p:spPr>
        <p:txBody>
          <a:bodyPr wrap="square">
            <a:spAutoFit/>
          </a:bodyPr>
          <a:lstStyle/>
          <a:p>
            <a:r>
              <a:rPr lang="en-US" dirty="0"/>
              <a:t>class Dog extends </a:t>
            </a:r>
            <a:r>
              <a:rPr lang="en-US" dirty="0" err="1"/>
              <a:t>PetAnimal</a:t>
            </a:r>
            <a:endParaRPr lang="en-US" dirty="0"/>
          </a:p>
          <a:p>
            <a:r>
              <a:rPr lang="en-US" dirty="0"/>
              <a:t>{</a:t>
            </a:r>
          </a:p>
          <a:p>
            <a:r>
              <a:rPr lang="en-US" dirty="0"/>
              <a:t>	/*</a:t>
            </a:r>
          </a:p>
          <a:p>
            <a:r>
              <a:rPr lang="en-US" dirty="0"/>
              <a:t>	public void eat()</a:t>
            </a:r>
          </a:p>
          <a:p>
            <a:r>
              <a:rPr lang="en-US" dirty="0"/>
              <a:t>	{</a:t>
            </a:r>
          </a:p>
          <a:p>
            <a:r>
              <a:rPr lang="en-US" dirty="0"/>
              <a:t>		</a:t>
            </a:r>
          </a:p>
          <a:p>
            <a:r>
              <a:rPr lang="en-US" dirty="0"/>
              <a:t>		</a:t>
            </a:r>
            <a:r>
              <a:rPr lang="en-US" dirty="0" err="1"/>
              <a:t>System.out.println</a:t>
            </a:r>
            <a:r>
              <a:rPr lang="en-US" dirty="0"/>
              <a:t>("Child Eat"); </a:t>
            </a:r>
          </a:p>
          <a:p>
            <a:r>
              <a:rPr lang="en-US" dirty="0"/>
              <a:t>	}</a:t>
            </a:r>
          </a:p>
          <a:p>
            <a:r>
              <a:rPr lang="en-US" dirty="0"/>
              <a:t>	*/</a:t>
            </a:r>
          </a:p>
          <a:p>
            <a:endParaRPr lang="en-US" dirty="0"/>
          </a:p>
          <a:p>
            <a:r>
              <a:rPr lang="en-US" dirty="0"/>
              <a:t>}</a:t>
            </a:r>
          </a:p>
          <a:p>
            <a:r>
              <a:rPr lang="en-US" dirty="0"/>
              <a:t>/*</a:t>
            </a:r>
          </a:p>
          <a:p>
            <a:r>
              <a:rPr lang="en-US" dirty="0"/>
              <a:t>interface Car {</a:t>
            </a:r>
          </a:p>
          <a:p>
            <a:endParaRPr lang="en-US" dirty="0"/>
          </a:p>
          <a:p>
            <a:r>
              <a:rPr lang="en-US" dirty="0"/>
              <a:t>	void </a:t>
            </a:r>
            <a:r>
              <a:rPr lang="en-US" dirty="0" err="1"/>
              <a:t>turnOnCar</a:t>
            </a:r>
            <a:r>
              <a:rPr lang="en-US" dirty="0"/>
              <a:t>();</a:t>
            </a:r>
          </a:p>
          <a:p>
            <a:endParaRPr lang="en-US" dirty="0"/>
          </a:p>
          <a:p>
            <a:r>
              <a:rPr lang="en-US" dirty="0"/>
              <a:t>	void </a:t>
            </a:r>
            <a:r>
              <a:rPr lang="en-US" dirty="0" err="1"/>
              <a:t>turnOffCar</a:t>
            </a:r>
            <a:r>
              <a:rPr lang="en-US" dirty="0"/>
              <a:t>();</a:t>
            </a:r>
          </a:p>
          <a:p>
            <a:endParaRPr lang="en-US" dirty="0"/>
          </a:p>
          <a:p>
            <a:r>
              <a:rPr lang="en-US" dirty="0"/>
              <a:t>	String </a:t>
            </a:r>
            <a:r>
              <a:rPr lang="en-US" dirty="0" err="1"/>
              <a:t>getCarType</a:t>
            </a:r>
            <a:r>
              <a:rPr lang="en-US" dirty="0"/>
              <a:t>();</a:t>
            </a:r>
          </a:p>
          <a:p>
            <a:r>
              <a:rPr lang="en-US" dirty="0" smtClean="0"/>
              <a:t>}</a:t>
            </a:r>
            <a:endParaRPr lang="en-US" dirty="0"/>
          </a:p>
        </p:txBody>
      </p:sp>
      <p:sp>
        <p:nvSpPr>
          <p:cNvPr id="3" name="Rectangle 2"/>
          <p:cNvSpPr/>
          <p:nvPr/>
        </p:nvSpPr>
        <p:spPr>
          <a:xfrm>
            <a:off x="5338354" y="699931"/>
            <a:ext cx="6348549" cy="5078313"/>
          </a:xfrm>
          <a:prstGeom prst="rect">
            <a:avLst/>
          </a:prstGeom>
        </p:spPr>
        <p:txBody>
          <a:bodyPr wrap="square">
            <a:spAutoFit/>
          </a:bodyPr>
          <a:lstStyle/>
          <a:p>
            <a:r>
              <a:rPr lang="en-US" dirty="0"/>
              <a:t>class </a:t>
            </a:r>
            <a:r>
              <a:rPr lang="en-US" dirty="0" err="1"/>
              <a:t>ManualCar</a:t>
            </a:r>
            <a:r>
              <a:rPr lang="en-US" dirty="0"/>
              <a:t> implements Car {</a:t>
            </a:r>
          </a:p>
          <a:p>
            <a:endParaRPr lang="en-US" dirty="0"/>
          </a:p>
          <a:p>
            <a:r>
              <a:rPr lang="en-US" dirty="0"/>
              <a:t>	private String </a:t>
            </a:r>
            <a:r>
              <a:rPr lang="en-US" dirty="0" err="1"/>
              <a:t>carType</a:t>
            </a:r>
            <a:r>
              <a:rPr lang="en-US" dirty="0"/>
              <a:t> = "Manual";</a:t>
            </a:r>
          </a:p>
          <a:p>
            <a:r>
              <a:rPr lang="en-US" dirty="0"/>
              <a:t>	</a:t>
            </a:r>
          </a:p>
          <a:p>
            <a:r>
              <a:rPr lang="en-US" dirty="0"/>
              <a:t>	@Override</a:t>
            </a:r>
          </a:p>
          <a:p>
            <a:r>
              <a:rPr lang="en-US" dirty="0"/>
              <a:t>	/*</a:t>
            </a:r>
          </a:p>
          <a:p>
            <a:r>
              <a:rPr lang="en-US" dirty="0"/>
              <a:t>	public void </a:t>
            </a:r>
            <a:r>
              <a:rPr lang="en-US" dirty="0" err="1"/>
              <a:t>turnOnCar</a:t>
            </a:r>
            <a:r>
              <a:rPr lang="en-US" dirty="0"/>
              <a:t>() {</a:t>
            </a:r>
          </a:p>
          <a:p>
            <a:r>
              <a:rPr lang="en-US" dirty="0"/>
              <a:t>		</a:t>
            </a:r>
            <a:r>
              <a:rPr lang="en-US" dirty="0" err="1"/>
              <a:t>System.out.println</a:t>
            </a:r>
            <a:r>
              <a:rPr lang="en-US" dirty="0"/>
              <a:t>("turn on the manual car");</a:t>
            </a:r>
          </a:p>
          <a:p>
            <a:r>
              <a:rPr lang="en-US" dirty="0"/>
              <a:t>	}</a:t>
            </a:r>
          </a:p>
          <a:p>
            <a:r>
              <a:rPr lang="en-US" dirty="0"/>
              <a:t>		@Override</a:t>
            </a:r>
          </a:p>
          <a:p>
            <a:r>
              <a:rPr lang="en-US" dirty="0"/>
              <a:t>	public void </a:t>
            </a:r>
            <a:r>
              <a:rPr lang="en-US" dirty="0" err="1"/>
              <a:t>turnOffCar</a:t>
            </a:r>
            <a:r>
              <a:rPr lang="en-US" dirty="0"/>
              <a:t>() {</a:t>
            </a:r>
          </a:p>
          <a:p>
            <a:r>
              <a:rPr lang="en-US" dirty="0"/>
              <a:t>		</a:t>
            </a:r>
            <a:r>
              <a:rPr lang="en-US" dirty="0" err="1"/>
              <a:t>System.out.println</a:t>
            </a:r>
            <a:r>
              <a:rPr lang="en-US" dirty="0"/>
              <a:t>("turn off the manual car");</a:t>
            </a:r>
          </a:p>
          <a:p>
            <a:r>
              <a:rPr lang="en-US" dirty="0"/>
              <a:t>	}</a:t>
            </a:r>
          </a:p>
          <a:p>
            <a:r>
              <a:rPr lang="en-US" dirty="0"/>
              <a:t>	@Override</a:t>
            </a:r>
          </a:p>
          <a:p>
            <a:r>
              <a:rPr lang="en-US" dirty="0"/>
              <a:t>	public String </a:t>
            </a:r>
            <a:r>
              <a:rPr lang="en-US" dirty="0" err="1"/>
              <a:t>getCarType</a:t>
            </a:r>
            <a:r>
              <a:rPr lang="en-US" dirty="0"/>
              <a:t>() {</a:t>
            </a:r>
          </a:p>
          <a:p>
            <a:r>
              <a:rPr lang="en-US" dirty="0"/>
              <a:t>		return </a:t>
            </a:r>
            <a:r>
              <a:rPr lang="en-US" dirty="0" err="1"/>
              <a:t>this.carType</a:t>
            </a:r>
            <a:r>
              <a:rPr lang="en-US" dirty="0"/>
              <a:t>;</a:t>
            </a:r>
          </a:p>
          <a:p>
            <a:r>
              <a:rPr lang="en-US" dirty="0"/>
              <a:t>	}</a:t>
            </a:r>
          </a:p>
          <a:p>
            <a:r>
              <a:rPr lang="en-US" dirty="0"/>
              <a:t>}</a:t>
            </a:r>
          </a:p>
        </p:txBody>
      </p:sp>
    </p:spTree>
    <p:extLst>
      <p:ext uri="{BB962C8B-B14F-4D97-AF65-F5344CB8AC3E}">
        <p14:creationId xmlns:p14="http://schemas.microsoft.com/office/powerpoint/2010/main" val="106484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167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447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059" y="292145"/>
            <a:ext cx="11572875" cy="3800475"/>
          </a:xfrm>
          <a:prstGeom prst="rect">
            <a:avLst/>
          </a:prstGeom>
        </p:spPr>
      </p:pic>
    </p:spTree>
    <p:extLst>
      <p:ext uri="{BB962C8B-B14F-4D97-AF65-F5344CB8AC3E}">
        <p14:creationId xmlns:p14="http://schemas.microsoft.com/office/powerpoint/2010/main" val="296569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537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573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00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2441" y="1007404"/>
            <a:ext cx="11347269" cy="2308324"/>
          </a:xfrm>
          <a:prstGeom prst="rect">
            <a:avLst/>
          </a:prstGeom>
        </p:spPr>
        <p:txBody>
          <a:bodyPr wrap="square">
            <a:spAutoFit/>
          </a:bodyPr>
          <a:lstStyle/>
          <a:p>
            <a:pPr algn="just"/>
            <a:r>
              <a:rPr lang="en-US" sz="2400" dirty="0">
                <a:solidFill>
                  <a:srgbClr val="333333"/>
                </a:solidFill>
                <a:latin typeface="Verdana" panose="020B0604030504040204" pitchFamily="34" charset="0"/>
                <a:ea typeface="Verdana" panose="020B0604030504040204" pitchFamily="34" charset="0"/>
              </a:rPr>
              <a:t>In this page, we will learn about Java objects and classes. In object-oriented programming technique, we design a program using objects and classes</a:t>
            </a:r>
            <a:r>
              <a:rPr lang="en-US" sz="2400" dirty="0" smtClean="0">
                <a:solidFill>
                  <a:srgbClr val="333333"/>
                </a:solidFill>
                <a:latin typeface="Verdana" panose="020B0604030504040204" pitchFamily="34" charset="0"/>
                <a:ea typeface="Verdana" panose="020B0604030504040204" pitchFamily="34" charset="0"/>
              </a:rPr>
              <a:t>.</a:t>
            </a:r>
          </a:p>
          <a:p>
            <a:pPr algn="just"/>
            <a:endParaRPr lang="en-US" sz="2400" dirty="0">
              <a:solidFill>
                <a:srgbClr val="333333"/>
              </a:solidFill>
              <a:latin typeface="Verdana" panose="020B0604030504040204" pitchFamily="34" charset="0"/>
              <a:ea typeface="Verdana" panose="020B0604030504040204" pitchFamily="34" charset="0"/>
            </a:endParaRPr>
          </a:p>
          <a:p>
            <a:pPr algn="just"/>
            <a:r>
              <a:rPr lang="en-US" sz="2400" dirty="0" smtClean="0">
                <a:solidFill>
                  <a:srgbClr val="333333"/>
                </a:solidFill>
                <a:latin typeface="Verdana" panose="020B0604030504040204" pitchFamily="34" charset="0"/>
                <a:ea typeface="Verdana" panose="020B0604030504040204" pitchFamily="34" charset="0"/>
              </a:rPr>
              <a:t>An object in Java is the physical as well as a logical entity, whereas, a class in Java is a logical entity only.</a:t>
            </a:r>
            <a:endParaRPr lang="en-US" sz="2400" b="0" i="0" dirty="0">
              <a:solidFill>
                <a:srgbClr val="333333"/>
              </a:solidFill>
              <a:effectLst/>
              <a:latin typeface="Verdana" panose="020B0604030504040204" pitchFamily="34" charset="0"/>
              <a:ea typeface="Verdana" panose="020B0604030504040204" pitchFamily="34" charset="0"/>
            </a:endParaRPr>
          </a:p>
        </p:txBody>
      </p:sp>
      <p:sp>
        <p:nvSpPr>
          <p:cNvPr id="3" name="Rectangle 2"/>
          <p:cNvSpPr/>
          <p:nvPr/>
        </p:nvSpPr>
        <p:spPr>
          <a:xfrm>
            <a:off x="365759" y="300836"/>
            <a:ext cx="2779735" cy="646331"/>
          </a:xfrm>
          <a:prstGeom prst="rect">
            <a:avLst/>
          </a:prstGeom>
        </p:spPr>
        <p:txBody>
          <a:bodyPr wrap="none">
            <a:spAutoFit/>
          </a:bodyPr>
          <a:lstStyle/>
          <a:p>
            <a:r>
              <a:rPr lang="en-US" sz="3600" b="1" dirty="0">
                <a:solidFill>
                  <a:srgbClr val="32425C"/>
                </a:solidFill>
                <a:latin typeface="+mj-lt"/>
              </a:rPr>
              <a:t>Classes in Java</a:t>
            </a:r>
          </a:p>
        </p:txBody>
      </p:sp>
      <p:sp>
        <p:nvSpPr>
          <p:cNvPr id="4" name="Rectangle 3"/>
          <p:cNvSpPr/>
          <p:nvPr/>
        </p:nvSpPr>
        <p:spPr>
          <a:xfrm>
            <a:off x="532441" y="3871351"/>
            <a:ext cx="4641142" cy="646331"/>
          </a:xfrm>
          <a:prstGeom prst="rect">
            <a:avLst/>
          </a:prstGeom>
        </p:spPr>
        <p:txBody>
          <a:bodyPr wrap="none">
            <a:spAutoFit/>
          </a:bodyPr>
          <a:lstStyle/>
          <a:p>
            <a:r>
              <a:rPr lang="en-US" sz="3600" b="1" dirty="0">
                <a:solidFill>
                  <a:srgbClr val="32425C"/>
                </a:solidFill>
                <a:latin typeface="+mj-lt"/>
              </a:rPr>
              <a:t>What is an object in Java</a:t>
            </a:r>
          </a:p>
        </p:txBody>
      </p:sp>
      <p:sp>
        <p:nvSpPr>
          <p:cNvPr id="5" name="Rectangle 4"/>
          <p:cNvSpPr/>
          <p:nvPr/>
        </p:nvSpPr>
        <p:spPr>
          <a:xfrm>
            <a:off x="679268" y="4710504"/>
            <a:ext cx="11200441" cy="1569660"/>
          </a:xfrm>
          <a:prstGeom prst="rect">
            <a:avLst/>
          </a:prstGeom>
        </p:spPr>
        <p:txBody>
          <a:bodyPr wrap="square">
            <a:spAutoFit/>
          </a:bodyPr>
          <a:lstStyle/>
          <a:p>
            <a:pPr algn="just"/>
            <a:r>
              <a:rPr lang="en-US" sz="2400" dirty="0">
                <a:solidFill>
                  <a:srgbClr val="333333"/>
                </a:solidFill>
                <a:latin typeface="Verdana" panose="020B0604030504040204" pitchFamily="34" charset="0"/>
                <a:ea typeface="Verdana" panose="020B0604030504040204" pitchFamily="34" charset="0"/>
              </a:rPr>
              <a:t>An entity that has state and behavior is known as an object e.g., chair, bike, marker, pen, table, car, etc. It can be physical or logical (tangible and intangible). The example of an intangible object is the banking system.</a:t>
            </a:r>
          </a:p>
        </p:txBody>
      </p:sp>
    </p:spTree>
    <p:extLst>
      <p:ext uri="{BB962C8B-B14F-4D97-AF65-F5344CB8AC3E}">
        <p14:creationId xmlns:p14="http://schemas.microsoft.com/office/powerpoint/2010/main" val="429579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9486" y="626881"/>
            <a:ext cx="4743450" cy="4524375"/>
          </a:xfrm>
          <a:prstGeom prst="rect">
            <a:avLst/>
          </a:prstGeom>
        </p:spPr>
      </p:pic>
    </p:spTree>
    <p:extLst>
      <p:ext uri="{BB962C8B-B14F-4D97-AF65-F5344CB8AC3E}">
        <p14:creationId xmlns:p14="http://schemas.microsoft.com/office/powerpoint/2010/main" val="3524297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304" y="130628"/>
            <a:ext cx="4479944" cy="646331"/>
          </a:xfrm>
          <a:prstGeom prst="rect">
            <a:avLst/>
          </a:prstGeom>
          <a:noFill/>
        </p:spPr>
        <p:txBody>
          <a:bodyPr wrap="none" rtlCol="0">
            <a:spAutoFit/>
          </a:bodyPr>
          <a:lstStyle/>
          <a:p>
            <a:r>
              <a:rPr lang="en-US" sz="3600" b="1" dirty="0">
                <a:solidFill>
                  <a:srgbClr val="32425C"/>
                </a:solidFill>
                <a:latin typeface="+mj-lt"/>
              </a:rPr>
              <a:t>Keyword and Identifiers</a:t>
            </a:r>
          </a:p>
        </p:txBody>
      </p:sp>
      <p:pic>
        <p:nvPicPr>
          <p:cNvPr id="3" name="Picture 2"/>
          <p:cNvPicPr>
            <a:picLocks noChangeAspect="1"/>
          </p:cNvPicPr>
          <p:nvPr/>
        </p:nvPicPr>
        <p:blipFill>
          <a:blip r:embed="rId2"/>
          <a:stretch>
            <a:fillRect/>
          </a:stretch>
        </p:blipFill>
        <p:spPr>
          <a:xfrm>
            <a:off x="330928" y="894155"/>
            <a:ext cx="10633164" cy="5210553"/>
          </a:xfrm>
          <a:prstGeom prst="rect">
            <a:avLst/>
          </a:prstGeom>
        </p:spPr>
      </p:pic>
    </p:spTree>
    <p:extLst>
      <p:ext uri="{BB962C8B-B14F-4D97-AF65-F5344CB8AC3E}">
        <p14:creationId xmlns:p14="http://schemas.microsoft.com/office/powerpoint/2010/main" val="2900217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465" y="455567"/>
            <a:ext cx="10877550" cy="4762500"/>
          </a:xfrm>
          <a:prstGeom prst="rect">
            <a:avLst/>
          </a:prstGeom>
        </p:spPr>
      </p:pic>
    </p:spTree>
    <p:extLst>
      <p:ext uri="{BB962C8B-B14F-4D97-AF65-F5344CB8AC3E}">
        <p14:creationId xmlns:p14="http://schemas.microsoft.com/office/powerpoint/2010/main" val="2690857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1159</TotalTime>
  <Words>1986</Words>
  <Application>Microsoft Office PowerPoint</Application>
  <PresentationFormat>Widescreen</PresentationFormat>
  <Paragraphs>546</Paragraphs>
  <Slides>52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Arial</vt:lpstr>
      <vt:lpstr>Calibri</vt:lpstr>
      <vt:lpstr>Calibri Light</vt:lpstr>
      <vt:lpstr>Consolas</vt:lpstr>
      <vt:lpstr>Courier 10 Pitch</vt:lpstr>
      <vt:lpstr>Epilogue</vt:lpstr>
      <vt:lpstr>erdana</vt:lpstr>
      <vt:lpstr>euclid_circular_a</vt:lpstr>
      <vt:lpstr>Inter</vt:lpstr>
      <vt:lpstr>inter-bold</vt:lpstr>
      <vt:lpstr>inter-regular</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Ashraf</dc:creator>
  <cp:lastModifiedBy>Muhammad Ashraf</cp:lastModifiedBy>
  <cp:revision>56</cp:revision>
  <dcterms:created xsi:type="dcterms:W3CDTF">2023-10-31T06:48:44Z</dcterms:created>
  <dcterms:modified xsi:type="dcterms:W3CDTF">2024-03-18T11:40:08Z</dcterms:modified>
</cp:coreProperties>
</file>